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55.xml.rels" ContentType="application/vnd.openxmlformats-package.relationships+xml"/>
  <Override PartName="/ppt/slides/_rels/slide49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39.xml.rels" ContentType="application/vnd.openxmlformats-package.relationships+xml"/>
  <Override PartName="/ppt/slides/_rels/slide7.xml.rels" ContentType="application/vnd.openxmlformats-package.relationships+xml"/>
  <Override PartName="/ppt/slides/_rels/slide38.xml.rels" ContentType="application/vnd.openxmlformats-package.relationships+xml"/>
  <Override PartName="/ppt/slides/_rels/slide44.xml.rels" ContentType="application/vnd.openxmlformats-package.relationships+xml"/>
  <Override PartName="/ppt/slides/_rels/slide35.xml.rels" ContentType="application/vnd.openxmlformats-package.relationships+xml"/>
  <Override PartName="/ppt/slides/_rels/slide3.xml.rels" ContentType="application/vnd.openxmlformats-package.relationships+xml"/>
  <Override PartName="/ppt/slides/_rels/slide41.xml.rels" ContentType="application/vnd.openxmlformats-package.relationships+xml"/>
  <Override PartName="/ppt/slides/_rels/slide15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42.xml.rels" ContentType="application/vnd.openxmlformats-package.relationships+xml"/>
  <Override PartName="/ppt/slides/_rels/slide6.xml.rels" ContentType="application/vnd.openxmlformats-package.relationships+xml"/>
  <Override PartName="/ppt/slides/_rels/slide37.xml.rels" ContentType="application/vnd.openxmlformats-package.relationships+xml"/>
  <Override PartName="/ppt/slides/_rels/slide43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20.xml.rels" ContentType="application/vnd.openxmlformats-package.relationships+xml"/>
  <Override PartName="/ppt/slides/_rels/slide59.xml.rels" ContentType="application/vnd.openxmlformats-package.relationships+xml"/>
  <Override PartName="/ppt/slides/_rels/slide12.xml.rels" ContentType="application/vnd.openxmlformats-package.relationships+xml"/>
  <Override PartName="/ppt/slides/_rels/slide53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54.xml.rels" ContentType="application/vnd.openxmlformats-package.relationships+xml"/>
  <Override PartName="/ppt/slides/_rels/slide48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39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5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20.xml" ContentType="application/vnd.openxmlformats-officedocument.presentationml.slide+xml"/>
  <Override PartName="/ppt/slides/slide45.xml" ContentType="application/vnd.openxmlformats-officedocument.presentationml.slide+xml"/>
  <Override PartName="/ppt/slides/slide13.xml" ContentType="application/vnd.openxmlformats-officedocument.presentationml.slide+xml"/>
  <Override PartName="/ppt/slides/slide38.xml" ContentType="application/vnd.openxmlformats-officedocument.presentationml.slide+xml"/>
  <Override PartName="/ppt/slides/slide52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44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58.xml" ContentType="application/vnd.openxmlformats-officedocument.presentationml.slide+xml"/>
  <Override PartName="/ppt/media/image78.png" ContentType="image/png"/>
  <Override PartName="/ppt/media/image18.jpeg" ContentType="image/jpeg"/>
  <Override PartName="/ppt/media/image77.jpeg" ContentType="image/jpeg"/>
  <Override PartName="/ppt/media/image63.jpeg" ContentType="image/jpeg"/>
  <Override PartName="/ppt/media/image76.jpeg" ContentType="image/jpeg"/>
  <Override PartName="/ppt/media/image62.jpeg" ContentType="image/jpeg"/>
  <Override PartName="/ppt/media/image75.jpeg" ContentType="image/jpeg"/>
  <Override PartName="/ppt/media/image72.jpeg" ContentType="image/jpeg"/>
  <Override PartName="/ppt/media/image61.png" ContentType="image/png"/>
  <Override PartName="/ppt/media/image71.png" ContentType="image/png"/>
  <Override PartName="/ppt/media/image73.jpeg" ContentType="image/jpeg"/>
  <Override PartName="/ppt/media/image70.jpeg" ContentType="image/jpeg"/>
  <Override PartName="/ppt/media/image69.png" ContentType="image/png"/>
  <Override PartName="/ppt/media/image22.jpeg" ContentType="image/jpeg"/>
  <Override PartName="/ppt/media/image81.jpeg" ContentType="image/jpeg"/>
  <Override PartName="/ppt/media/image67.png" ContentType="image/png"/>
  <Override PartName="/ppt/media/image6.jpeg" ContentType="image/jpeg"/>
  <Override PartName="/ppt/media/image66.png" ContentType="image/png"/>
  <Override PartName="/ppt/media/image136.jpeg" ContentType="image/jpeg"/>
  <Override PartName="/ppt/media/image64.jpeg" ContentType="image/jpeg"/>
  <Override PartName="/ppt/media/image60.jpeg" ContentType="image/jpeg"/>
  <Override PartName="/ppt/media/image58.jpeg" ContentType="image/jpeg"/>
  <Override PartName="/ppt/media/image44.jpeg" ContentType="image/jpeg"/>
  <Override PartName="/ppt/media/image55.png" ContentType="image/png"/>
  <Override PartName="/ppt/media/image74.png" ContentType="image/png"/>
  <Override PartName="/ppt/media/image105.jpeg" ContentType="image/jpeg"/>
  <Override PartName="/ppt/media/image119.jpeg" ContentType="image/jpeg"/>
  <Override PartName="/ppt/media/image52.jpeg" ContentType="image/jpeg"/>
  <Override PartName="/ppt/media/image51.jpeg" ContentType="image/jpeg"/>
  <Override PartName="/ppt/media/image50.png" ContentType="image/png"/>
  <Override PartName="/ppt/media/image47.png" ContentType="image/png"/>
  <Override PartName="/ppt/media/image4.jpeg" ContentType="image/jpeg"/>
  <Override PartName="/ppt/media/image42.jpeg" ContentType="image/jpeg"/>
  <Override PartName="/ppt/media/image41.jpeg" ContentType="image/jpeg"/>
  <Override PartName="/ppt/media/image65.png" ContentType="image/png"/>
  <Override PartName="/ppt/media/image40.png" ContentType="image/png"/>
  <Override PartName="/ppt/media/image79.jpeg" ContentType="image/jpeg"/>
  <Override PartName="/ppt/media/image38.jpeg" ContentType="image/jpeg"/>
  <Override PartName="/ppt/media/image13.jpeg" ContentType="image/jpeg"/>
  <Override PartName="/ppt/media/image28.png" ContentType="image/png"/>
  <Override PartName="/ppt/media/image27.jpeg" ContentType="image/jpeg"/>
  <Override PartName="/ppt/media/image45.jpeg" ContentType="image/jpeg"/>
  <Override PartName="/ppt/media/image59.jpeg" ContentType="image/jpeg"/>
  <Override PartName="/ppt/media/image12.jpeg" ContentType="image/jpeg"/>
  <Override PartName="/ppt/media/image85.jpeg" ContentType="image/jpeg"/>
  <Override PartName="/ppt/media/image11.jpeg" ContentType="image/jpeg"/>
  <Override PartName="/ppt/media/image84.jpeg" ContentType="image/jpeg"/>
  <Override PartName="/ppt/media/image43.jpeg" ContentType="image/jpeg"/>
  <Override PartName="/ppt/media/image10.jpeg" ContentType="image/jpeg"/>
  <Override PartName="/ppt/media/image8.png" ContentType="image/png"/>
  <Override PartName="/ppt/media/image24.jpeg" ContentType="image/jpeg"/>
  <Override PartName="/ppt/media/image83.jpeg" ContentType="image/jpeg"/>
  <Override PartName="/ppt/media/image89.png" ContentType="image/png"/>
  <Override PartName="/ppt/media/image107.png" ContentType="image/png"/>
  <Override PartName="/ppt/media/image48.jpeg" ContentType="image/jpeg"/>
  <Override PartName="/ppt/media/image15.jpeg" ContentType="image/jpeg"/>
  <Override PartName="/ppt/media/image29.jpeg" ContentType="image/jpeg"/>
  <Override PartName="/ppt/media/image49.jpeg" ContentType="image/jpeg"/>
  <Override PartName="/ppt/media/image16.jpeg" ContentType="image/jpeg"/>
  <Override PartName="/ppt/media/image46.png" ContentType="image/png"/>
  <Override PartName="/ppt/media/image87.png" ContentType="image/png"/>
  <Override PartName="/ppt/media/image93.jpeg" ContentType="image/jpeg"/>
  <Override PartName="/ppt/media/image88.png" ContentType="image/png"/>
  <Override PartName="/ppt/media/image91.jpeg" ContentType="image/jpeg"/>
  <Override PartName="/ppt/media/image127.jpeg" ContentType="image/jpeg"/>
  <Override PartName="/ppt/media/image121.jpeg" ContentType="image/jpeg"/>
  <Override PartName="/ppt/media/image92.jpeg" ContentType="image/jpeg"/>
  <Override PartName="/ppt/media/image122.jpeg" ContentType="image/jpeg"/>
  <Override PartName="/ppt/media/image94.jpeg" ContentType="image/jpeg"/>
  <Override PartName="/ppt/media/image95.jpeg" ContentType="image/jpeg"/>
  <Override PartName="/ppt/media/image99.jpeg" ContentType="image/jpeg"/>
  <Override PartName="/ppt/media/image33.jpeg" ContentType="image/jpeg"/>
  <Override PartName="/ppt/media/image100.jpeg" ContentType="image/jpeg"/>
  <Override PartName="/ppt/media/image82.png" ContentType="image/png"/>
  <Override PartName="/ppt/media/image1.png" ContentType="image/png"/>
  <Override PartName="/ppt/media/image108.jpeg" ContentType="image/jpeg"/>
  <Override PartName="/ppt/media/image109.jpeg" ContentType="image/jpeg"/>
  <Override PartName="/ppt/media/image124.jpeg" ContentType="image/jpeg"/>
  <Override PartName="/ppt/media/image31.png" ContentType="image/png"/>
  <Override PartName="/ppt/media/image135.jpeg" ContentType="image/jpeg"/>
  <Override PartName="/ppt/media/image56.png" ContentType="image/png"/>
  <Override PartName="/ppt/media/image137.jpeg" ContentType="image/jpeg"/>
  <Override PartName="/ppt/media/image120.jpeg" ContentType="image/jpeg"/>
  <Override PartName="/ppt/media/image123.jpeg" ContentType="image/jpeg"/>
  <Override PartName="/ppt/media/image86.png" ContentType="image/png"/>
  <Override PartName="/ppt/media/image138.jpeg" ContentType="image/jpeg"/>
  <Override PartName="/ppt/media/image104.png" ContentType="image/png"/>
  <Override PartName="/ppt/media/image101.png" ContentType="image/png"/>
  <Override PartName="/ppt/media/image126.png" ContentType="image/png"/>
  <Override PartName="/ppt/media/image17.png" ContentType="image/png"/>
  <Override PartName="/ppt/media/image131.jpeg" ContentType="image/jpeg"/>
  <Override PartName="/ppt/media/image125.png" ContentType="image/png"/>
  <Override PartName="/ppt/media/image113.png" ContentType="image/png"/>
  <Override PartName="/ppt/media/image130.png" ContentType="image/png"/>
  <Override PartName="/ppt/media/image97.png" ContentType="image/png"/>
  <Override PartName="/ppt/media/image9.jpeg" ContentType="image/jpeg"/>
  <Override PartName="/ppt/media/image114.png" ContentType="image/png"/>
  <Override PartName="/ppt/media/image112.png" ContentType="image/png"/>
  <Override PartName="/ppt/media/image102.jpeg" ContentType="image/jpeg"/>
  <Override PartName="/ppt/media/image116.jpeg" ContentType="image/jpeg"/>
  <Override PartName="/ppt/media/image103.jpeg" ContentType="image/jpeg"/>
  <Override PartName="/ppt/media/image117.jpeg" ContentType="image/jpeg"/>
  <Override PartName="/ppt/media/image110.jpeg" ContentType="image/jpeg"/>
  <Override PartName="/ppt/media/image115.jpeg" ContentType="image/jpeg"/>
  <Override PartName="/ppt/media/image118.jpeg" ContentType="image/jpeg"/>
  <Override PartName="/ppt/media/image111.jpeg" ContentType="image/jpeg"/>
  <Override PartName="/ppt/media/image34.jpeg" ContentType="image/jpeg"/>
  <Override PartName="/ppt/media/image39.jpeg" ContentType="image/jpeg"/>
  <Override PartName="/ppt/media/image98.jpeg" ContentType="image/jpeg"/>
  <Override PartName="/ppt/media/image30.jpeg" ContentType="image/jpeg"/>
  <Override PartName="/ppt/media/image132.jpeg" ContentType="image/jpeg"/>
  <Override PartName="/ppt/media/image26.png" ContentType="image/png"/>
  <Override PartName="/ppt/media/image7.jpeg" ContentType="image/jpeg"/>
  <Override PartName="/ppt/media/image2.jpeg" ContentType="image/jpeg"/>
  <Override PartName="/ppt/media/image23.jpeg" ContentType="image/jpeg"/>
  <Override PartName="/ppt/media/image20.jpeg" ContentType="image/jpeg"/>
  <Override PartName="/ppt/media/image53.jpeg" ContentType="image/jpeg"/>
  <Override PartName="/ppt/media/image80.jpeg" ContentType="image/jpeg"/>
  <Override PartName="/ppt/media/image21.jpeg" ContentType="image/jpeg"/>
  <Override PartName="/ppt/media/image54.jpeg" ContentType="image/jpeg"/>
  <Override PartName="/ppt/media/image3.png" ContentType="image/png"/>
  <Override PartName="/ppt/media/image106.jpeg" ContentType="image/jpeg"/>
  <Override PartName="/ppt/media/image133.jpeg" ContentType="image/jpeg"/>
  <Override PartName="/ppt/media/image36.png" ContentType="image/png"/>
  <Override PartName="/ppt/media/image35.png" ContentType="image/png"/>
  <Override PartName="/ppt/media/image96.jpeg" ContentType="image/jpeg"/>
  <Override PartName="/ppt/media/image32.png" ContentType="image/png"/>
  <Override PartName="/ppt/media/image57.png" ContentType="image/png"/>
  <Override PartName="/ppt/media/image5.jpeg" ContentType="image/jpeg"/>
  <Override PartName="/ppt/media/image134.png" ContentType="image/png"/>
  <Override PartName="/ppt/media/image25.png" ContentType="image/png"/>
  <Override PartName="/ppt/media/image90.jpeg" ContentType="image/jpeg"/>
  <Override PartName="/ppt/media/image128.png" ContentType="image/png"/>
  <Override PartName="/ppt/media/image19.png" ContentType="image/png"/>
  <Override PartName="/ppt/media/image68.jpeg" ContentType="image/jpeg"/>
  <Override PartName="/ppt/media/image14.png" ContentType="image/png"/>
  <Override PartName="/ppt/media/image129.jpeg" ContentType="image/jpeg"/>
  <Override PartName="/ppt/media/image37.jpeg" ContentType="image/jpeg"/>
  <Override PartName="/ppt/notesSlides/_rels/notesSlide12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3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empora LGC Uni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empora LGC Uni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empora LGC Uni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empora LGC Uni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empora LGC Uni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empora LGC Uni"/>
              </a:defRPr>
            </a:lvl1pPr>
          </a:lstStyle>
          <a:p>
            <a:pPr indent="0" algn="r">
              <a:buNone/>
            </a:pPr>
            <a:fld id="{BE1B3CDE-3571-4930-BA10-42E5D5C7CB6F}" type="slidenum">
              <a:rPr b="0" lang="ru-RU" sz="1400" spc="-1" strike="noStrike">
                <a:solidFill>
                  <a:srgbClr val="000000"/>
                </a:solidFill>
                <a:latin typeface="Tempora LGC Un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empora LGC Un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88F53DA-FA10-4C08-8BD2-D77ED308636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8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E1F2BE6-E93C-4315-9D4B-D42A8AC505C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1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88A4D3F-435B-43B4-89F1-A419DF1516D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4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79D5A6C-F2E2-4B9E-8013-811FFBC9D88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7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FE3D860-C500-4B6E-81F3-BE412CBDDC9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0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ED7D8C5-2484-448A-AC14-33B5E5434AF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3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19A0D67-1A54-457C-B27C-D31AA07BAF7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6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095E772-F8FA-4149-9666-2E54936BC77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9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5C142D0-0A96-4736-A6F3-12A71FDAF44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2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F98CCA4-2573-4F65-81C5-7D99B03F477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5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39437FC-C403-45E5-AD8B-881BC3824BB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8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31F45D8-FE33-415A-895D-5A97B8D5455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1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D0DF594-38B1-4F55-954F-72A43D99A54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4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05A3599-E30C-4D98-A991-9B27CFD409B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7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B4EE084-DEB0-4D05-AD7A-F4FAE8FE84F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20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842103F-2683-439B-B11A-7D2E41BE788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23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C8F4965-FC7A-4EEC-837C-5389F826BB1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9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9AFF2FD-61E8-4767-B1EC-A96ABEFBB7D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26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C917873-5561-453A-843B-0AB85EBED3D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29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FD732DB-808C-4C1C-90B6-563BF16D142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36AC7BE-0E5C-457B-AA9D-9E7D475D464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35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4CD13CE-8F2B-48F6-92EF-03377F86E2F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38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1793F15-8220-4A22-AB7D-B568C0A53D6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41" name="PlaceHolder 1"/>
          <p:cNvSpPr>
            <a:spLocks noGrp="1"/>
          </p:cNvSpPr>
          <p:nvPr>
            <p:ph type="sldImg"/>
          </p:nvPr>
        </p:nvSpPr>
        <p:spPr>
          <a:xfrm>
            <a:off x="1012680" y="801360"/>
            <a:ext cx="5533920" cy="4009680"/>
          </a:xfrm>
          <a:prstGeom prst="rect">
            <a:avLst/>
          </a:prstGeom>
          <a:ln w="0">
            <a:noFill/>
          </a:ln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3761C64-746C-4BB1-959E-A81D4F0C9A7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1ADAFF4-0DBD-4E2D-B70A-F06AF288BF3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2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4281480" y="10155240"/>
            <a:ext cx="327492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CB0370A-CDEF-4E10-BF27-202F92CF436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5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7640" cy="4009680"/>
          </a:xfrm>
          <a:prstGeom prst="rect">
            <a:avLst/>
          </a:prstGeom>
          <a:ln w="0">
            <a:noFill/>
          </a:ln>
        </p:spPr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756000" y="507924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0"/>
            <a:ext cx="12188880" cy="6854760"/>
            <a:chOff x="0" y="0"/>
            <a:chExt cx="12188880" cy="6854760"/>
          </a:xfrm>
        </p:grpSpPr>
        <p:sp>
          <p:nvSpPr>
            <p:cNvPr id="1" name="CustomShape 2"/>
            <p:cNvSpPr/>
            <p:nvPr/>
          </p:nvSpPr>
          <p:spPr>
            <a:xfrm>
              <a:off x="0" y="0"/>
              <a:ext cx="12188880" cy="685476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" name="CustomShape 3"/>
            <p:cNvSpPr/>
            <p:nvPr/>
          </p:nvSpPr>
          <p:spPr>
            <a:xfrm>
              <a:off x="0" y="2666880"/>
              <a:ext cx="4187880" cy="41878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3" name="CustomShape 4"/>
            <p:cNvSpPr/>
            <p:nvPr/>
          </p:nvSpPr>
          <p:spPr>
            <a:xfrm>
              <a:off x="0" y="2895480"/>
              <a:ext cx="2359080" cy="23590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4" name="CustomShape 5"/>
            <p:cNvSpPr/>
            <p:nvPr/>
          </p:nvSpPr>
          <p:spPr>
            <a:xfrm>
              <a:off x="8609040" y="5867280"/>
              <a:ext cx="987480" cy="9874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" name="CustomShape 6"/>
            <p:cNvSpPr/>
            <p:nvPr/>
          </p:nvSpPr>
          <p:spPr>
            <a:xfrm>
              <a:off x="8609040" y="1676520"/>
              <a:ext cx="2816280" cy="28162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6" name="CustomShape 7"/>
            <p:cNvSpPr/>
            <p:nvPr/>
          </p:nvSpPr>
          <p:spPr>
            <a:xfrm>
              <a:off x="7999560" y="8640"/>
              <a:ext cx="1596960" cy="1596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7" name="CustomShape 8"/>
            <p:cNvSpPr/>
            <p:nvPr/>
          </p:nvSpPr>
          <p:spPr>
            <a:xfrm rot="21010200">
              <a:off x="8488800" y="1796760"/>
              <a:ext cx="3296160" cy="437760"/>
            </a:xfrm>
            <a:custGeom>
              <a:avLst/>
              <a:gdLst>
                <a:gd name="textAreaLeft" fmla="*/ 0 w 3296160"/>
                <a:gd name="textAreaRight" fmla="*/ 3296880 w 3296160"/>
                <a:gd name="textAreaTop" fmla="*/ 0 h 437760"/>
                <a:gd name="textAreaBottom" fmla="*/ 438480 h 43776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8" name="CustomShape 9"/>
            <p:cNvSpPr/>
            <p:nvPr/>
          </p:nvSpPr>
          <p:spPr>
            <a:xfrm>
              <a:off x="459360" y="1866240"/>
              <a:ext cx="11274480" cy="4530600"/>
            </a:xfrm>
            <a:custGeom>
              <a:avLst/>
              <a:gdLst>
                <a:gd name="textAreaLeft" fmla="*/ 0 w 11274480"/>
                <a:gd name="textAreaRight" fmla="*/ 11275200 w 11274480"/>
                <a:gd name="textAreaTop" fmla="*/ 0 h 4530600"/>
                <a:gd name="textAreaBottom" fmla="*/ 4531320 h 453060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9" name="CustomShape 10"/>
            <p:cNvSpPr/>
            <p:nvPr/>
          </p:nvSpPr>
          <p:spPr>
            <a:xfrm>
              <a:off x="0" y="1440"/>
              <a:ext cx="12188880" cy="6853320"/>
            </a:xfrm>
            <a:custGeom>
              <a:avLst/>
              <a:gdLst>
                <a:gd name="textAreaLeft" fmla="*/ 0 w 12188880"/>
                <a:gd name="textAreaRight" fmla="*/ 12189600 w 12188880"/>
                <a:gd name="textAreaTop" fmla="*/ 0 h 6853320"/>
                <a:gd name="textAreaBottom" fmla="*/ 6854040 h 685332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10" name="CustomShape 11"/>
          <p:cNvSpPr/>
          <p:nvPr/>
        </p:nvSpPr>
        <p:spPr>
          <a:xfrm>
            <a:off x="10437840" y="0"/>
            <a:ext cx="682560" cy="1139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"/>
          <p:cNvGrpSpPr/>
          <p:nvPr/>
        </p:nvGrpSpPr>
        <p:grpSpPr>
          <a:xfrm>
            <a:off x="0" y="0"/>
            <a:ext cx="12188880" cy="6854760"/>
            <a:chOff x="0" y="0"/>
            <a:chExt cx="12188880" cy="6854760"/>
          </a:xfrm>
        </p:grpSpPr>
        <p:sp>
          <p:nvSpPr>
            <p:cNvPr id="50" name="CustomShape 2"/>
            <p:cNvSpPr/>
            <p:nvPr/>
          </p:nvSpPr>
          <p:spPr>
            <a:xfrm>
              <a:off x="0" y="0"/>
              <a:ext cx="12188880" cy="685476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1" name="CustomShape 3"/>
            <p:cNvSpPr/>
            <p:nvPr/>
          </p:nvSpPr>
          <p:spPr>
            <a:xfrm>
              <a:off x="0" y="2666880"/>
              <a:ext cx="4187880" cy="41878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2" name="CustomShape 4"/>
            <p:cNvSpPr/>
            <p:nvPr/>
          </p:nvSpPr>
          <p:spPr>
            <a:xfrm>
              <a:off x="0" y="2895480"/>
              <a:ext cx="2359080" cy="23590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3" name="CustomShape 5"/>
            <p:cNvSpPr/>
            <p:nvPr/>
          </p:nvSpPr>
          <p:spPr>
            <a:xfrm>
              <a:off x="8609040" y="5867280"/>
              <a:ext cx="987480" cy="9874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4" name="CustomShape 6"/>
            <p:cNvSpPr/>
            <p:nvPr/>
          </p:nvSpPr>
          <p:spPr>
            <a:xfrm>
              <a:off x="8609040" y="1676520"/>
              <a:ext cx="2816280" cy="28162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5" name="CustomShape 7"/>
            <p:cNvSpPr/>
            <p:nvPr/>
          </p:nvSpPr>
          <p:spPr>
            <a:xfrm>
              <a:off x="7999560" y="8640"/>
              <a:ext cx="1596960" cy="1596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6" name="CustomShape 8"/>
            <p:cNvSpPr/>
            <p:nvPr/>
          </p:nvSpPr>
          <p:spPr>
            <a:xfrm rot="21010200">
              <a:off x="8488800" y="1796760"/>
              <a:ext cx="3296160" cy="437760"/>
            </a:xfrm>
            <a:custGeom>
              <a:avLst/>
              <a:gdLst>
                <a:gd name="textAreaLeft" fmla="*/ 0 w 3296160"/>
                <a:gd name="textAreaRight" fmla="*/ 3296880 w 3296160"/>
                <a:gd name="textAreaTop" fmla="*/ 0 h 437760"/>
                <a:gd name="textAreaBottom" fmla="*/ 438480 h 43776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7" name="CustomShape 9"/>
            <p:cNvSpPr/>
            <p:nvPr/>
          </p:nvSpPr>
          <p:spPr>
            <a:xfrm>
              <a:off x="459360" y="1866240"/>
              <a:ext cx="11274480" cy="4530600"/>
            </a:xfrm>
            <a:custGeom>
              <a:avLst/>
              <a:gdLst>
                <a:gd name="textAreaLeft" fmla="*/ 0 w 11274480"/>
                <a:gd name="textAreaRight" fmla="*/ 11275200 w 11274480"/>
                <a:gd name="textAreaTop" fmla="*/ 0 h 4530600"/>
                <a:gd name="textAreaBottom" fmla="*/ 4531320 h 453060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8" name="CustomShape 10"/>
            <p:cNvSpPr/>
            <p:nvPr/>
          </p:nvSpPr>
          <p:spPr>
            <a:xfrm>
              <a:off x="0" y="1440"/>
              <a:ext cx="12188880" cy="6853320"/>
            </a:xfrm>
            <a:custGeom>
              <a:avLst/>
              <a:gdLst>
                <a:gd name="textAreaLeft" fmla="*/ 0 w 12188880"/>
                <a:gd name="textAreaRight" fmla="*/ 12189600 w 12188880"/>
                <a:gd name="textAreaTop" fmla="*/ 0 h 6853320"/>
                <a:gd name="textAreaBottom" fmla="*/ 6854040 h 685332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59" name="CustomShape 11"/>
          <p:cNvSpPr/>
          <p:nvPr/>
        </p:nvSpPr>
        <p:spPr>
          <a:xfrm>
            <a:off x="10437840" y="0"/>
            <a:ext cx="682560" cy="1139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1"/>
          <p:cNvGrpSpPr/>
          <p:nvPr/>
        </p:nvGrpSpPr>
        <p:grpSpPr>
          <a:xfrm>
            <a:off x="0" y="0"/>
            <a:ext cx="12188880" cy="6854760"/>
            <a:chOff x="0" y="0"/>
            <a:chExt cx="12188880" cy="6854760"/>
          </a:xfrm>
        </p:grpSpPr>
        <p:sp>
          <p:nvSpPr>
            <p:cNvPr id="99" name="CustomShape 2"/>
            <p:cNvSpPr/>
            <p:nvPr/>
          </p:nvSpPr>
          <p:spPr>
            <a:xfrm>
              <a:off x="0" y="0"/>
              <a:ext cx="12188880" cy="685476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0" name="CustomShape 3"/>
            <p:cNvSpPr/>
            <p:nvPr/>
          </p:nvSpPr>
          <p:spPr>
            <a:xfrm>
              <a:off x="0" y="2666880"/>
              <a:ext cx="4187880" cy="41878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1" name="CustomShape 4"/>
            <p:cNvSpPr/>
            <p:nvPr/>
          </p:nvSpPr>
          <p:spPr>
            <a:xfrm>
              <a:off x="0" y="2895480"/>
              <a:ext cx="2359080" cy="23590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2" name="CustomShape 5"/>
            <p:cNvSpPr/>
            <p:nvPr/>
          </p:nvSpPr>
          <p:spPr>
            <a:xfrm>
              <a:off x="8609040" y="5867280"/>
              <a:ext cx="987480" cy="9874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3" name="CustomShape 6"/>
            <p:cNvSpPr/>
            <p:nvPr/>
          </p:nvSpPr>
          <p:spPr>
            <a:xfrm>
              <a:off x="8609040" y="1676520"/>
              <a:ext cx="2816280" cy="28162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4" name="CustomShape 7"/>
            <p:cNvSpPr/>
            <p:nvPr/>
          </p:nvSpPr>
          <p:spPr>
            <a:xfrm>
              <a:off x="7999560" y="8640"/>
              <a:ext cx="1596960" cy="1596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5" name="CustomShape 8"/>
            <p:cNvSpPr/>
            <p:nvPr/>
          </p:nvSpPr>
          <p:spPr>
            <a:xfrm rot="21010200">
              <a:off x="8488800" y="1796760"/>
              <a:ext cx="3296160" cy="437760"/>
            </a:xfrm>
            <a:custGeom>
              <a:avLst/>
              <a:gdLst>
                <a:gd name="textAreaLeft" fmla="*/ 0 w 3296160"/>
                <a:gd name="textAreaRight" fmla="*/ 3296880 w 3296160"/>
                <a:gd name="textAreaTop" fmla="*/ 0 h 437760"/>
                <a:gd name="textAreaBottom" fmla="*/ 438480 h 43776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6" name="CustomShape 9"/>
            <p:cNvSpPr/>
            <p:nvPr/>
          </p:nvSpPr>
          <p:spPr>
            <a:xfrm>
              <a:off x="459360" y="1866240"/>
              <a:ext cx="11274480" cy="4530600"/>
            </a:xfrm>
            <a:custGeom>
              <a:avLst/>
              <a:gdLst>
                <a:gd name="textAreaLeft" fmla="*/ 0 w 11274480"/>
                <a:gd name="textAreaRight" fmla="*/ 11275200 w 11274480"/>
                <a:gd name="textAreaTop" fmla="*/ 0 h 4530600"/>
                <a:gd name="textAreaBottom" fmla="*/ 4531320 h 453060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7" name="CustomShape 10"/>
            <p:cNvSpPr/>
            <p:nvPr/>
          </p:nvSpPr>
          <p:spPr>
            <a:xfrm>
              <a:off x="0" y="1440"/>
              <a:ext cx="12188880" cy="6853320"/>
            </a:xfrm>
            <a:custGeom>
              <a:avLst/>
              <a:gdLst>
                <a:gd name="textAreaLeft" fmla="*/ 0 w 12188880"/>
                <a:gd name="textAreaRight" fmla="*/ 12189600 w 12188880"/>
                <a:gd name="textAreaTop" fmla="*/ 0 h 6853320"/>
                <a:gd name="textAreaBottom" fmla="*/ 6854040 h 685332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108" name="CustomShape 11"/>
          <p:cNvSpPr/>
          <p:nvPr/>
        </p:nvSpPr>
        <p:spPr>
          <a:xfrm>
            <a:off x="10437840" y="0"/>
            <a:ext cx="682560" cy="1139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"/>
          <p:cNvGrpSpPr/>
          <p:nvPr/>
        </p:nvGrpSpPr>
        <p:grpSpPr>
          <a:xfrm>
            <a:off x="0" y="0"/>
            <a:ext cx="12188880" cy="6854760"/>
            <a:chOff x="0" y="0"/>
            <a:chExt cx="12188880" cy="6854760"/>
          </a:xfrm>
        </p:grpSpPr>
        <p:sp>
          <p:nvSpPr>
            <p:cNvPr id="148" name="CustomShape 2"/>
            <p:cNvSpPr/>
            <p:nvPr/>
          </p:nvSpPr>
          <p:spPr>
            <a:xfrm>
              <a:off x="0" y="0"/>
              <a:ext cx="12188880" cy="685476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49" name="CustomShape 3"/>
            <p:cNvSpPr/>
            <p:nvPr/>
          </p:nvSpPr>
          <p:spPr>
            <a:xfrm>
              <a:off x="0" y="2666880"/>
              <a:ext cx="4187880" cy="41878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50" name="CustomShape 4"/>
            <p:cNvSpPr/>
            <p:nvPr/>
          </p:nvSpPr>
          <p:spPr>
            <a:xfrm>
              <a:off x="0" y="2895480"/>
              <a:ext cx="2359080" cy="23590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51" name="CustomShape 5"/>
            <p:cNvSpPr/>
            <p:nvPr/>
          </p:nvSpPr>
          <p:spPr>
            <a:xfrm>
              <a:off x="8609040" y="5867280"/>
              <a:ext cx="987480" cy="9874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52" name="CustomShape 6"/>
            <p:cNvSpPr/>
            <p:nvPr/>
          </p:nvSpPr>
          <p:spPr>
            <a:xfrm>
              <a:off x="8609040" y="1676520"/>
              <a:ext cx="2816280" cy="281628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53" name="CustomShape 7"/>
            <p:cNvSpPr/>
            <p:nvPr/>
          </p:nvSpPr>
          <p:spPr>
            <a:xfrm>
              <a:off x="7999560" y="8640"/>
              <a:ext cx="1596960" cy="1596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54" name="CustomShape 8"/>
            <p:cNvSpPr/>
            <p:nvPr/>
          </p:nvSpPr>
          <p:spPr>
            <a:xfrm rot="21010200">
              <a:off x="8488800" y="1796760"/>
              <a:ext cx="3296160" cy="437760"/>
            </a:xfrm>
            <a:custGeom>
              <a:avLst/>
              <a:gdLst>
                <a:gd name="textAreaLeft" fmla="*/ 0 w 3296160"/>
                <a:gd name="textAreaRight" fmla="*/ 3296880 w 3296160"/>
                <a:gd name="textAreaTop" fmla="*/ 0 h 437760"/>
                <a:gd name="textAreaBottom" fmla="*/ 438480 h 43776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55" name="CustomShape 9"/>
            <p:cNvSpPr/>
            <p:nvPr/>
          </p:nvSpPr>
          <p:spPr>
            <a:xfrm>
              <a:off x="459360" y="1866240"/>
              <a:ext cx="11274480" cy="4530600"/>
            </a:xfrm>
            <a:custGeom>
              <a:avLst/>
              <a:gdLst>
                <a:gd name="textAreaLeft" fmla="*/ 0 w 11274480"/>
                <a:gd name="textAreaRight" fmla="*/ 11275200 w 11274480"/>
                <a:gd name="textAreaTop" fmla="*/ 0 h 4530600"/>
                <a:gd name="textAreaBottom" fmla="*/ 4531320 h 453060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56" name="CustomShape 10"/>
            <p:cNvSpPr/>
            <p:nvPr/>
          </p:nvSpPr>
          <p:spPr>
            <a:xfrm>
              <a:off x="0" y="1440"/>
              <a:ext cx="12188880" cy="6853320"/>
            </a:xfrm>
            <a:custGeom>
              <a:avLst/>
              <a:gdLst>
                <a:gd name="textAreaLeft" fmla="*/ 0 w 12188880"/>
                <a:gd name="textAreaRight" fmla="*/ 12189600 w 12188880"/>
                <a:gd name="textAreaTop" fmla="*/ 0 h 6853320"/>
                <a:gd name="textAreaBottom" fmla="*/ 6854040 h 685332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157" name="CustomShape 11"/>
          <p:cNvSpPr/>
          <p:nvPr/>
        </p:nvSpPr>
        <p:spPr>
          <a:xfrm>
            <a:off x="10437840" y="0"/>
            <a:ext cx="682560" cy="1139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57.pn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jpeg"/><Relationship Id="rId10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jpe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jpeg"/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png"/><Relationship Id="rId4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jpeg"/><Relationship Id="rId3" Type="http://schemas.openxmlformats.org/officeDocument/2006/relationships/image" Target="../media/image84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4.jpe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jpeg"/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jpeg"/><Relationship Id="rId3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jpe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jpeg"/><Relationship Id="rId3" Type="http://schemas.openxmlformats.org/officeDocument/2006/relationships/image" Target="../media/image104.png"/><Relationship Id="rId4" Type="http://schemas.openxmlformats.org/officeDocument/2006/relationships/image" Target="../media/image105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image" Target="../media/image117.jpeg"/><Relationship Id="rId3" Type="http://schemas.openxmlformats.org/officeDocument/2006/relationships/slideLayout" Target="../slideLayouts/slideLayout3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18.jpeg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Relationship Id="rId4" Type="http://schemas.openxmlformats.org/officeDocument/2006/relationships/image" Target="../media/image125.png"/><Relationship Id="rId5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27.jpeg"/><Relationship Id="rId2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3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3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3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360000" y="2099880"/>
            <a:ext cx="8459640" cy="267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ru-RU" sz="5400" spc="-1" strike="noStrike">
                <a:solidFill>
                  <a:srgbClr val="000000"/>
                </a:solidFill>
                <a:latin typeface="Arial"/>
                <a:ea typeface="DejaVu Sans"/>
              </a:rPr>
              <a:t>«Мы против ПАВ!»</a:t>
            </a:r>
            <a:endParaRPr b="0" lang="ru-RU" sz="5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5400" spc="-1" strike="noStrike">
                <a:solidFill>
                  <a:srgbClr val="000000"/>
                </a:solidFill>
                <a:latin typeface="Arial"/>
                <a:ea typeface="DejaVu Sans"/>
              </a:rPr>
              <a:t>Как не стать алкоголиком и наркоманом</a:t>
            </a:r>
            <a:endParaRPr b="0" lang="ru-RU" sz="5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077120" y="5400000"/>
            <a:ext cx="8822520" cy="85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1000"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ru-RU" sz="1800" spc="-1" strike="noStrike" cap="all">
                <a:solidFill>
                  <a:srgbClr val="ef53a5"/>
                </a:solidFill>
                <a:latin typeface="Century Gothic"/>
                <a:ea typeface="DejaVu Sans"/>
              </a:rPr>
              <a:t>Выполнила нарколог Медведевской ЦРБ Солнцева О.г.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ru-RU" sz="1800" spc="-1" strike="noStrike" cap="all">
                <a:solidFill>
                  <a:srgbClr val="ef53a5"/>
                </a:solidFill>
                <a:latin typeface="Century Gothic"/>
                <a:ea typeface="DejaVu Sans"/>
              </a:rPr>
              <a:t>С использованием материалов профессора А.М. Карпова,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ru-RU" sz="1800" spc="-1" strike="noStrike" cap="all">
                <a:solidFill>
                  <a:srgbClr val="ef53a5"/>
                </a:solidFill>
                <a:latin typeface="Century Gothic"/>
                <a:ea typeface="DejaVu Sans"/>
              </a:rPr>
              <a:t>Казанская государственная медицинская академия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04" name="Рисунок 250" descr=""/>
          <p:cNvPicPr/>
          <p:nvPr/>
        </p:nvPicPr>
        <p:blipFill>
          <a:blip r:embed="rId1"/>
          <a:stretch/>
        </p:blipFill>
        <p:spPr>
          <a:xfrm>
            <a:off x="8616240" y="1652040"/>
            <a:ext cx="3575520" cy="2775600"/>
          </a:xfrm>
          <a:prstGeom prst="rect">
            <a:avLst/>
          </a:prstGeom>
          <a:ln w="0">
            <a:noFill/>
          </a:ln>
        </p:spPr>
      </p:pic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8613000" y="4398840"/>
            <a:ext cx="3578760" cy="236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" descr=""/>
          <p:cNvPicPr/>
          <p:nvPr/>
        </p:nvPicPr>
        <p:blipFill>
          <a:blip r:embed="rId1"/>
          <a:stretch/>
        </p:blipFill>
        <p:spPr>
          <a:xfrm>
            <a:off x="237960" y="714240"/>
            <a:ext cx="11231280" cy="938160"/>
          </a:xfrm>
          <a:prstGeom prst="rect">
            <a:avLst/>
          </a:prstGeom>
          <a:ln w="9360">
            <a:noFill/>
          </a:ln>
        </p:spPr>
      </p:pic>
      <p:sp>
        <p:nvSpPr>
          <p:cNvPr id="244" name="CustomShape 1"/>
          <p:cNvSpPr/>
          <p:nvPr/>
        </p:nvSpPr>
        <p:spPr>
          <a:xfrm>
            <a:off x="0" y="2141280"/>
            <a:ext cx="11879640" cy="1998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70000" indent="-268920" algn="just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Тяжесть отравления заключается в развитии </a:t>
            </a:r>
            <a:r>
              <a:rPr b="1" lang="ru-RU" sz="24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острого психоза </a:t>
            </a:r>
            <a:r>
              <a:rPr b="0" lang="ru-RU" sz="24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и нарушений жизненно-важных функций, в том числе сердечной деятельности (резкое повышение, затем падение артериального давления, учащенное сердцебиение, недостаточность кровообращения), острой дыхательной недостаточности; в некоторых случаях (4-5% больных) развивается острая почечная или печеночно-почечная недостаточность.</a:t>
            </a:r>
            <a:r>
              <a:rPr b="0" lang="ru-RU" sz="26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 </a:t>
            </a:r>
            <a:endParaRPr b="0" lang="ru-RU" sz="2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45" name="Picture 3" descr=""/>
          <p:cNvPicPr/>
          <p:nvPr/>
        </p:nvPicPr>
        <p:blipFill>
          <a:blip r:embed="rId2"/>
          <a:stretch/>
        </p:blipFill>
        <p:spPr>
          <a:xfrm>
            <a:off x="4824000" y="4391640"/>
            <a:ext cx="4067640" cy="2430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" descr=""/>
          <p:cNvPicPr/>
          <p:nvPr/>
        </p:nvPicPr>
        <p:blipFill>
          <a:blip r:embed="rId1"/>
          <a:stretch/>
        </p:blipFill>
        <p:spPr>
          <a:xfrm>
            <a:off x="523800" y="-357120"/>
            <a:ext cx="11296800" cy="1228680"/>
          </a:xfrm>
          <a:prstGeom prst="rect">
            <a:avLst/>
          </a:prstGeom>
          <a:ln w="9360"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190440" y="714240"/>
            <a:ext cx="11999880" cy="1998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70000" indent="-26892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ffffff"/>
                </a:solidFill>
                <a:latin typeface="Constantia"/>
                <a:ea typeface="WenQuanYi Zen Hei Sharp"/>
              </a:rPr>
              <a:t>Однако наиболее тяжелое проявление отравления наркотиками— неуправляемая гипертермия (до 8% больных) и развитие отека мозга. При повышении температуры тела более 40-41ºС у больного быстро </a:t>
            </a:r>
            <a:r>
              <a:rPr b="0" lang="ru-RU" sz="2400" spc="-1" strike="noStrike">
                <a:solidFill>
                  <a:srgbClr val="ffc000"/>
                </a:solidFill>
                <a:latin typeface="Constantia"/>
                <a:ea typeface="WenQuanYi Zen Hei Sharp"/>
              </a:rPr>
              <a:t>развивается </a:t>
            </a:r>
            <a:r>
              <a:rPr b="1" i="1" lang="ru-RU" sz="2400" spc="-1" strike="noStrike">
                <a:solidFill>
                  <a:srgbClr val="ffc000"/>
                </a:solidFill>
                <a:latin typeface="Constantia"/>
                <a:ea typeface="WenQuanYi Zen Hei Sharp"/>
              </a:rPr>
              <a:t>отек головного мозга, острая дыхательная и сердечно-сосудистая недостаточность</a:t>
            </a:r>
            <a:r>
              <a:rPr b="0" lang="ru-RU" sz="2400" spc="-1" strike="noStrike">
                <a:solidFill>
                  <a:srgbClr val="ffc000"/>
                </a:solidFill>
                <a:latin typeface="Constantia"/>
                <a:ea typeface="WenQuanYi Zen Hei Sharp"/>
              </a:rPr>
              <a:t>, </a:t>
            </a:r>
            <a:r>
              <a:rPr b="1" lang="ru-RU" sz="24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больной умирает через несколько часов.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71440" indent="-2689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207360" y="-144360"/>
            <a:ext cx="404640" cy="303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207360" y="-144360"/>
            <a:ext cx="404640" cy="303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pic>
        <p:nvPicPr>
          <p:cNvPr id="250" name="Picture 5" descr=""/>
          <p:cNvPicPr/>
          <p:nvPr/>
        </p:nvPicPr>
        <p:blipFill>
          <a:blip r:embed="rId2"/>
          <a:stretch/>
        </p:blipFill>
        <p:spPr>
          <a:xfrm>
            <a:off x="452520" y="2928960"/>
            <a:ext cx="6213240" cy="3719160"/>
          </a:xfrm>
          <a:prstGeom prst="rect">
            <a:avLst/>
          </a:prstGeom>
          <a:ln w="9360">
            <a:noFill/>
          </a:ln>
        </p:spPr>
      </p:pic>
      <p:pic>
        <p:nvPicPr>
          <p:cNvPr id="251" name="Picture 6" descr=""/>
          <p:cNvPicPr/>
          <p:nvPr/>
        </p:nvPicPr>
        <p:blipFill>
          <a:blip r:embed="rId3"/>
          <a:stretch/>
        </p:blipFill>
        <p:spPr>
          <a:xfrm>
            <a:off x="7524720" y="3284640"/>
            <a:ext cx="4426200" cy="2835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 descr=""/>
          <p:cNvPicPr/>
          <p:nvPr/>
        </p:nvPicPr>
        <p:blipFill>
          <a:blip r:embed="rId1"/>
          <a:stretch/>
        </p:blipFill>
        <p:spPr>
          <a:xfrm>
            <a:off x="595440" y="1214280"/>
            <a:ext cx="11151000" cy="1230120"/>
          </a:xfrm>
          <a:prstGeom prst="rect">
            <a:avLst/>
          </a:prstGeom>
          <a:ln w="9360"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21CCDD9A-8CB9-47BE-A7F2-B56EC8F016DC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54" name="Picture 4" descr=""/>
          <p:cNvPicPr/>
          <p:nvPr/>
        </p:nvPicPr>
        <p:blipFill>
          <a:blip r:embed="rId2"/>
          <a:stretch/>
        </p:blipFill>
        <p:spPr>
          <a:xfrm>
            <a:off x="3905280" y="4133880"/>
            <a:ext cx="4760640" cy="2668320"/>
          </a:xfrm>
          <a:prstGeom prst="rect">
            <a:avLst/>
          </a:prstGeom>
          <a:ln w="9360"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0" y="2286000"/>
            <a:ext cx="1219176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7030a0"/>
                </a:solidFill>
                <a:latin typeface="Constantia"/>
                <a:ea typeface="WenQuanYi Zen Hei Sharp"/>
              </a:rPr>
              <a:t>Нередки молодёжные кальянные вечеринки , где в кальян вместо воды добавляют алкогольные напитки или курительный табак заменяют коноплёй или «солями». Так подросток может стать наркоманом.  А гремучие смеси наркотиков и алкоголя могут привести к тяжёлым отравлениям, вплоть до смертельного исхода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3" descr=""/>
          <p:cNvPicPr/>
          <p:nvPr/>
        </p:nvPicPr>
        <p:blipFill>
          <a:blip r:embed="rId1"/>
          <a:stretch/>
        </p:blipFill>
        <p:spPr>
          <a:xfrm>
            <a:off x="7167600" y="71280"/>
            <a:ext cx="3450960" cy="3799080"/>
          </a:xfrm>
          <a:prstGeom prst="rect">
            <a:avLst/>
          </a:prstGeom>
          <a:ln w="9360">
            <a:noFill/>
          </a:ln>
        </p:spPr>
      </p:pic>
      <p:pic>
        <p:nvPicPr>
          <p:cNvPr id="257" name="Picture 4" descr=""/>
          <p:cNvPicPr/>
          <p:nvPr/>
        </p:nvPicPr>
        <p:blipFill>
          <a:blip r:embed="rId2"/>
          <a:stretch/>
        </p:blipFill>
        <p:spPr>
          <a:xfrm>
            <a:off x="595440" y="428760"/>
            <a:ext cx="5907240" cy="3387240"/>
          </a:xfrm>
          <a:prstGeom prst="rect">
            <a:avLst/>
          </a:prstGeom>
          <a:ln w="9360">
            <a:noFill/>
          </a:ln>
        </p:spPr>
      </p:pic>
      <p:pic>
        <p:nvPicPr>
          <p:cNvPr id="258" name="Picture 1" descr=""/>
          <p:cNvPicPr/>
          <p:nvPr/>
        </p:nvPicPr>
        <p:blipFill>
          <a:blip r:embed="rId3"/>
          <a:stretch/>
        </p:blipFill>
        <p:spPr>
          <a:xfrm>
            <a:off x="452520" y="3857760"/>
            <a:ext cx="11174040" cy="1973160"/>
          </a:xfrm>
          <a:prstGeom prst="rect">
            <a:avLst/>
          </a:prstGeom>
          <a:ln w="9360">
            <a:noFill/>
          </a:ln>
        </p:spPr>
      </p:pic>
      <p:sp>
        <p:nvSpPr>
          <p:cNvPr id="259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D2F0A035-DA9E-4E68-8862-D16B3CAE66C5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809640" y="5500800"/>
            <a:ext cx="10142280" cy="1008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3b1d15"/>
                </a:solidFill>
                <a:latin typeface="Arial"/>
                <a:ea typeface="WenQuanYi Zen Hei Sharp"/>
              </a:rPr>
              <a:t>Родители Эмили создали некоммерческую организацию под названием "Синтетический отчет по Эмели" для осведомления молодежи и родителей об опасностях синтетической марихуаны.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Рисунок 267" descr=""/>
          <p:cNvPicPr/>
          <p:nvPr/>
        </p:nvPicPr>
        <p:blipFill>
          <a:blip r:embed="rId1"/>
          <a:stretch/>
        </p:blipFill>
        <p:spPr>
          <a:xfrm>
            <a:off x="2772000" y="3951720"/>
            <a:ext cx="5886000" cy="2905920"/>
          </a:xfrm>
          <a:prstGeom prst="rect">
            <a:avLst/>
          </a:prstGeom>
          <a:ln w="0">
            <a:noFill/>
          </a:ln>
        </p:spPr>
      </p:pic>
      <p:pic>
        <p:nvPicPr>
          <p:cNvPr id="262" name="Рисунок 268" descr=""/>
          <p:cNvPicPr/>
          <p:nvPr/>
        </p:nvPicPr>
        <p:blipFill>
          <a:blip r:embed="rId2"/>
          <a:stretch/>
        </p:blipFill>
        <p:spPr>
          <a:xfrm>
            <a:off x="8612640" y="2071800"/>
            <a:ext cx="3579120" cy="2247840"/>
          </a:xfrm>
          <a:prstGeom prst="rect">
            <a:avLst/>
          </a:prstGeom>
          <a:ln w="0"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500400" y="218520"/>
            <a:ext cx="9264960" cy="12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6000"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Чтобы человек делал осознанный выбор в пользу отказа от наркотиков и алкоголя нужно: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0" y="2214720"/>
            <a:ext cx="9013320" cy="136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Знать вредное влияние наркотиков и алкоголя на организм человека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Знать потребности своего организма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Мыслить и соотнести потребности организма и эффекты от наркотиков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65" name="Рисунок 271" descr=""/>
          <p:cNvPicPr/>
          <p:nvPr/>
        </p:nvPicPr>
        <p:blipFill>
          <a:blip r:embed="rId3"/>
          <a:stretch/>
        </p:blipFill>
        <p:spPr>
          <a:xfrm>
            <a:off x="8640000" y="4404240"/>
            <a:ext cx="3549960" cy="236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Рисунок 272" descr=""/>
          <p:cNvPicPr/>
          <p:nvPr/>
        </p:nvPicPr>
        <p:blipFill>
          <a:blip r:embed="rId1"/>
          <a:stretch/>
        </p:blipFill>
        <p:spPr>
          <a:xfrm>
            <a:off x="9259200" y="3744000"/>
            <a:ext cx="2932560" cy="2167560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273" descr=""/>
          <p:cNvPicPr/>
          <p:nvPr/>
        </p:nvPicPr>
        <p:blipFill>
          <a:blip r:embed="rId2"/>
          <a:stretch/>
        </p:blipFill>
        <p:spPr>
          <a:xfrm>
            <a:off x="8341560" y="1044000"/>
            <a:ext cx="3834720" cy="1977840"/>
          </a:xfrm>
          <a:prstGeom prst="rect">
            <a:avLst/>
          </a:prstGeom>
          <a:ln w="0">
            <a:noFill/>
          </a:ln>
        </p:spPr>
      </p:pic>
      <p:sp>
        <p:nvSpPr>
          <p:cNvPr id="268" name="CustomShape 1"/>
          <p:cNvSpPr/>
          <p:nvPr/>
        </p:nvSpPr>
        <p:spPr>
          <a:xfrm>
            <a:off x="576000" y="5040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0000"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Эффект наркотиков и алкоголя - снятие чувства боли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0" y="2160000"/>
            <a:ext cx="9359640" cy="47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Боль- это важный сигнал, который подает                                          на  повреждение тела.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 организме есть болевые рецепторы, которые подают сигнал о боли. </a:t>
            </a:r>
            <a:r>
              <a:rPr b="1" lang="ru-RU" sz="2400" spc="-1" strike="noStrike">
                <a:solidFill>
                  <a:srgbClr val="311b92"/>
                </a:solidFill>
                <a:latin typeface="Century Gothic"/>
                <a:ea typeface="DejaVu Sans"/>
              </a:rPr>
              <a:t>Наркотики и алкоголь</a:t>
            </a: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ff1744"/>
                </a:solidFill>
                <a:latin typeface="Century Gothic"/>
                <a:ea typeface="DejaVu Sans"/>
              </a:rPr>
              <a:t>угнетают болевые рецепторы</a:t>
            </a: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благодаря  чему  боль прекращается.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Если человек не чувствует боли, он не почувствует холода и </a:t>
            </a:r>
            <a:r>
              <a:rPr b="1" lang="ru-RU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отморозит уши, руки, ноги</a:t>
            </a: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в состоянии алкогольного или наркотического опьянения не чувствуя боли в сердце, человек может довести себя </a:t>
            </a:r>
            <a:r>
              <a:rPr b="1" lang="ru-RU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до инфаркта</a:t>
            </a: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Рисунок 276" descr=""/>
          <p:cNvPicPr/>
          <p:nvPr/>
        </p:nvPicPr>
        <p:blipFill>
          <a:blip r:embed="rId1"/>
          <a:stretch/>
        </p:blipFill>
        <p:spPr>
          <a:xfrm>
            <a:off x="8819280" y="2952000"/>
            <a:ext cx="3370680" cy="279936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Влияние наркотиков на дыхание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72000" y="2232000"/>
            <a:ext cx="8853840" cy="446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4000"/>
          </a:bodyPr>
          <a:p>
            <a:pPr lvl="1" marL="1248840" indent="-47592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Наркотики угнетают дыхательный центр.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576360" indent="-5727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Наркоман обрекает себя на </a:t>
            </a:r>
            <a:r>
              <a:rPr b="1" lang="ru-RU" sz="2800" spc="-1" strike="noStrike">
                <a:solidFill>
                  <a:srgbClr val="311b92"/>
                </a:solidFill>
                <a:latin typeface="Century Gothic"/>
                <a:ea typeface="DejaVu Sans"/>
              </a:rPr>
              <a:t>пожизненное кислородное голодание – гипоксию. </a:t>
            </a: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Наркоманы чаще всего умирают от остановки дыхания при передозировке наркотика, что бывает даже при первом его употреблении!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576360" indent="-5727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Молодой человек должен понимать, что употребляя наркотик  ради удовольствия, он </a:t>
            </a:r>
            <a:r>
              <a:rPr b="1" lang="ru-RU" sz="2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надевает на свою шею удавку, которую наркотики будут затягивать всю его недолгую жизнь и в конце концов задушат его.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576360" indent="-5727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Человек, выбирающий наркотический кайф, обрекает себя </a:t>
            </a:r>
            <a:r>
              <a:rPr b="1" lang="ru-RU" sz="2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на медленное самоудушение. 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Рисунок 279" descr=""/>
          <p:cNvPicPr/>
          <p:nvPr/>
        </p:nvPicPr>
        <p:blipFill>
          <a:blip r:embed="rId1"/>
          <a:stretch/>
        </p:blipFill>
        <p:spPr>
          <a:xfrm>
            <a:off x="8240400" y="2216880"/>
            <a:ext cx="3927240" cy="2832840"/>
          </a:xfrm>
          <a:prstGeom prst="rect">
            <a:avLst/>
          </a:prstGeom>
          <a:ln w="0"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Риск для жизни и здоровья.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-574200" y="2017800"/>
            <a:ext cx="8853840" cy="428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lvl="1" marL="743040" indent="-28332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 наркотическом и в алкогольном опьянении человек становится неадекватен, его поведение становится неуправляемым: он  </a:t>
            </a:r>
            <a:r>
              <a:rPr b="1" lang="ru-RU" sz="26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может прыгнуть из окна, ввязаться в драку, попасть под машину, совершить преступление и даже умереть</a:t>
            </a:r>
            <a:r>
              <a:rPr b="0" lang="ru-RU" sz="2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2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76" name="Рисунок 282" descr=""/>
          <p:cNvPicPr/>
          <p:nvPr/>
        </p:nvPicPr>
        <p:blipFill>
          <a:blip r:embed="rId2"/>
          <a:stretch/>
        </p:blipFill>
        <p:spPr>
          <a:xfrm>
            <a:off x="4500000" y="4458960"/>
            <a:ext cx="3870720" cy="2361960"/>
          </a:xfrm>
          <a:prstGeom prst="rect">
            <a:avLst/>
          </a:prstGeom>
          <a:ln w="0">
            <a:noFill/>
          </a:ln>
        </p:spPr>
      </p:pic>
      <p:pic>
        <p:nvPicPr>
          <p:cNvPr id="277" name="Рисунок 283" descr=""/>
          <p:cNvPicPr/>
          <p:nvPr/>
        </p:nvPicPr>
        <p:blipFill>
          <a:blip r:embed="rId3"/>
          <a:stretch/>
        </p:blipFill>
        <p:spPr>
          <a:xfrm>
            <a:off x="216000" y="4869720"/>
            <a:ext cx="3501000" cy="186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2"/>
          <a:stretch/>
        </p:blipFill>
        <p:spPr>
          <a:xfrm>
            <a:off x="360000" y="360000"/>
            <a:ext cx="11159640" cy="1577880"/>
          </a:xfrm>
          <a:prstGeom prst="rect">
            <a:avLst/>
          </a:prstGeom>
          <a:ln w="0">
            <a:noFill/>
          </a:ln>
        </p:spPr>
      </p:pic>
      <p:sp>
        <p:nvSpPr>
          <p:cNvPr id="279" name=""/>
          <p:cNvSpPr/>
          <p:nvPr/>
        </p:nvSpPr>
        <p:spPr>
          <a:xfrm>
            <a:off x="11214360" y="6181560"/>
            <a:ext cx="8121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81BD5617-BEFB-48FA-8CDA-CAA391450EE0}" type="slidenum">
              <a:rPr b="0" lang="ru-RU" sz="1600" spc="-1" strike="noStrike">
                <a:solidFill>
                  <a:srgbClr val="e7dec9"/>
                </a:solidFill>
                <a:latin typeface="Arial"/>
                <a:ea typeface="DejaVu Sans"/>
              </a:rPr>
              <a:t>17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3"/>
          <a:stretch/>
        </p:blipFill>
        <p:spPr>
          <a:xfrm>
            <a:off x="540000" y="2232000"/>
            <a:ext cx="5936760" cy="4451760"/>
          </a:xfrm>
          <a:prstGeom prst="rect">
            <a:avLst/>
          </a:prstGeom>
          <a:ln w="0">
            <a:noFill/>
          </a:ln>
        </p:spPr>
      </p:pic>
      <p:pic>
        <p:nvPicPr>
          <p:cNvPr id="281" name="" descr=""/>
          <p:cNvPicPr/>
          <p:nvPr/>
        </p:nvPicPr>
        <p:blipFill>
          <a:blip r:embed="rId4"/>
          <a:stretch/>
        </p:blipFill>
        <p:spPr>
          <a:xfrm>
            <a:off x="7020000" y="2272680"/>
            <a:ext cx="4859640" cy="2137680"/>
          </a:xfrm>
          <a:prstGeom prst="rect">
            <a:avLst/>
          </a:prstGeom>
          <a:ln w="0">
            <a:noFill/>
          </a:ln>
        </p:spPr>
      </p:pic>
      <p:pic>
        <p:nvPicPr>
          <p:cNvPr id="282" name="" descr=""/>
          <p:cNvPicPr/>
          <p:nvPr/>
        </p:nvPicPr>
        <p:blipFill>
          <a:blip r:embed="rId5"/>
          <a:stretch/>
        </p:blipFill>
        <p:spPr>
          <a:xfrm>
            <a:off x="8001000" y="4788000"/>
            <a:ext cx="2978640" cy="1718640"/>
          </a:xfrm>
          <a:prstGeom prst="rect">
            <a:avLst/>
          </a:prstGeom>
          <a:ln w="0">
            <a:noFill/>
          </a:ln>
        </p:spPr>
      </p:pic>
      <p:sp>
        <p:nvSpPr>
          <p:cNvPr id="283" name=""/>
          <p:cNvSpPr/>
          <p:nvPr/>
        </p:nvSpPr>
        <p:spPr>
          <a:xfrm>
            <a:off x="2847240" y="1273320"/>
            <a:ext cx="8060400" cy="92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e1bee7"/>
                </a:solidFill>
                <a:latin typeface="Open Sans"/>
              </a:rPr>
              <a:t>Более 70% убийств совершается в состоянии алкогольного или наркотического опьянения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" descr=""/>
          <p:cNvPicPr/>
          <p:nvPr/>
        </p:nvPicPr>
        <p:blipFill>
          <a:blip r:embed="rId2"/>
          <a:stretch/>
        </p:blipFill>
        <p:spPr>
          <a:xfrm>
            <a:off x="31680" y="360000"/>
            <a:ext cx="11233080" cy="1504800"/>
          </a:xfrm>
          <a:prstGeom prst="rect">
            <a:avLst/>
          </a:prstGeom>
          <a:ln w="0">
            <a:noFill/>
          </a:ln>
        </p:spPr>
      </p:pic>
      <p:sp>
        <p:nvSpPr>
          <p:cNvPr id="285" name=""/>
          <p:cNvSpPr/>
          <p:nvPr/>
        </p:nvSpPr>
        <p:spPr>
          <a:xfrm>
            <a:off x="11214360" y="6181560"/>
            <a:ext cx="8121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04FB5E38-0332-4186-94CA-C528E3729F5B}" type="slidenum">
              <a:rPr b="0" lang="ru-RU" sz="1600" spc="-1" strike="noStrike">
                <a:solidFill>
                  <a:srgbClr val="e7dec9"/>
                </a:solidFill>
                <a:latin typeface="Arial"/>
                <a:ea typeface="DejaVu Sans"/>
              </a:rPr>
              <a:t>17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3"/>
          <a:stretch/>
        </p:blipFill>
        <p:spPr>
          <a:xfrm>
            <a:off x="719280" y="2594880"/>
            <a:ext cx="6840360" cy="4208760"/>
          </a:xfrm>
          <a:prstGeom prst="rect">
            <a:avLst/>
          </a:prstGeom>
          <a:ln w="0">
            <a:noFill/>
          </a:ln>
        </p:spPr>
      </p:pic>
      <p:pic>
        <p:nvPicPr>
          <p:cNvPr id="287" name="" descr=""/>
          <p:cNvPicPr/>
          <p:nvPr/>
        </p:nvPicPr>
        <p:blipFill>
          <a:blip r:embed="rId4"/>
          <a:stretch/>
        </p:blipFill>
        <p:spPr>
          <a:xfrm>
            <a:off x="7920000" y="0"/>
            <a:ext cx="4260960" cy="2252160"/>
          </a:xfrm>
          <a:prstGeom prst="rect">
            <a:avLst/>
          </a:prstGeom>
          <a:ln w="0">
            <a:noFill/>
          </a:ln>
        </p:spPr>
      </p:pic>
      <p:pic>
        <p:nvPicPr>
          <p:cNvPr id="288" name="" descr=""/>
          <p:cNvPicPr/>
          <p:nvPr/>
        </p:nvPicPr>
        <p:blipFill>
          <a:blip r:embed="rId5"/>
          <a:stretch/>
        </p:blipFill>
        <p:spPr>
          <a:xfrm>
            <a:off x="8172000" y="4680000"/>
            <a:ext cx="3959640" cy="2071440"/>
          </a:xfrm>
          <a:prstGeom prst="rect">
            <a:avLst/>
          </a:prstGeom>
          <a:ln w="0">
            <a:noFill/>
          </a:ln>
        </p:spPr>
      </p:pic>
      <p:pic>
        <p:nvPicPr>
          <p:cNvPr id="289" name="" descr=""/>
          <p:cNvPicPr/>
          <p:nvPr/>
        </p:nvPicPr>
        <p:blipFill>
          <a:blip r:embed="rId6"/>
          <a:stretch/>
        </p:blipFill>
        <p:spPr>
          <a:xfrm>
            <a:off x="8676000" y="2340000"/>
            <a:ext cx="3419640" cy="2302920"/>
          </a:xfrm>
          <a:prstGeom prst="rect">
            <a:avLst/>
          </a:prstGeom>
          <a:ln w="0">
            <a:noFill/>
          </a:ln>
        </p:spPr>
      </p:pic>
      <p:sp>
        <p:nvSpPr>
          <p:cNvPr id="290" name=""/>
          <p:cNvSpPr/>
          <p:nvPr/>
        </p:nvSpPr>
        <p:spPr>
          <a:xfrm>
            <a:off x="238680" y="2118600"/>
            <a:ext cx="8830440" cy="50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e91e63"/>
                </a:solidFill>
                <a:latin typeface="Open Sans"/>
              </a:rPr>
              <a:t>Более 50% семей алкоголиков и наркоманов расходятся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Рисунок 253" descr=""/>
          <p:cNvPicPr/>
          <p:nvPr/>
        </p:nvPicPr>
        <p:blipFill>
          <a:blip r:embed="rId2"/>
          <a:stretch/>
        </p:blipFill>
        <p:spPr>
          <a:xfrm>
            <a:off x="7560000" y="4258440"/>
            <a:ext cx="2699640" cy="259920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1166760" y="785880"/>
            <a:ext cx="8758080" cy="88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Arial"/>
                <a:ea typeface="DejaVu Sans"/>
              </a:rPr>
              <a:t>Чтобы не стать алкоголиком и наркоманом нужно 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0" y="2143080"/>
            <a:ext cx="12191760" cy="327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0560" algn="just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Нужно </a:t>
            </a:r>
            <a:r>
              <a:rPr b="1" i="1" lang="ru-RU" sz="3600" spc="-1" strike="noStrike">
                <a:solidFill>
                  <a:srgbClr val="c9211e"/>
                </a:solidFill>
                <a:latin typeface="Century Gothic"/>
                <a:ea typeface="DejaVu Sans"/>
              </a:rPr>
              <a:t>добровольно отказаться</a:t>
            </a: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от употребления алкоголя, табака, наркотиков, энергетиков, вэйпов, необходим уверенный отказ, основанный на разумном эгоизме и на любви к самому себе.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" descr=""/>
          <p:cNvPicPr/>
          <p:nvPr/>
        </p:nvPicPr>
        <p:blipFill>
          <a:blip r:embed="rId2"/>
          <a:stretch/>
        </p:blipFill>
        <p:spPr>
          <a:xfrm>
            <a:off x="720000" y="360000"/>
            <a:ext cx="10799640" cy="1650960"/>
          </a:xfrm>
          <a:prstGeom prst="rect">
            <a:avLst/>
          </a:prstGeom>
          <a:ln w="0">
            <a:noFill/>
          </a:ln>
        </p:spPr>
      </p:pic>
      <p:sp>
        <p:nvSpPr>
          <p:cNvPr id="292" name=""/>
          <p:cNvSpPr/>
          <p:nvPr/>
        </p:nvSpPr>
        <p:spPr>
          <a:xfrm>
            <a:off x="11214360" y="6181560"/>
            <a:ext cx="8121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09D99F2B-1D4B-433F-AB50-4BE8572D12C1}" type="slidenum">
              <a:rPr b="0" lang="ru-RU" sz="1600" spc="-1" strike="noStrike">
                <a:solidFill>
                  <a:srgbClr val="e7dec9"/>
                </a:solidFill>
                <a:latin typeface="Arial"/>
                <a:ea typeface="DejaVu Sans"/>
              </a:rPr>
              <a:t>17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93" name="" descr=""/>
          <p:cNvPicPr/>
          <p:nvPr/>
        </p:nvPicPr>
        <p:blipFill>
          <a:blip r:embed="rId3"/>
          <a:stretch/>
        </p:blipFill>
        <p:spPr>
          <a:xfrm>
            <a:off x="2031840" y="2243880"/>
            <a:ext cx="8128080" cy="4571640"/>
          </a:xfrm>
          <a:prstGeom prst="rect">
            <a:avLst/>
          </a:prstGeom>
          <a:ln w="0">
            <a:noFill/>
          </a:ln>
        </p:spPr>
      </p:pic>
      <p:sp>
        <p:nvSpPr>
          <p:cNvPr id="294" name=""/>
          <p:cNvSpPr/>
          <p:nvPr/>
        </p:nvSpPr>
        <p:spPr>
          <a:xfrm>
            <a:off x="3780000" y="1224000"/>
            <a:ext cx="8099640" cy="12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e1bee7"/>
                </a:solidFill>
                <a:latin typeface="Open Sans"/>
              </a:rPr>
              <a:t>55%  автомобильных аварий на  дорогах происходят</a:t>
            </a:r>
            <a:endParaRPr b="0" lang="ru-RU" sz="22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e1bee7"/>
                </a:solidFill>
                <a:latin typeface="Open Sans"/>
              </a:rPr>
              <a:t> </a:t>
            </a:r>
            <a:r>
              <a:rPr b="1" lang="ru-RU" sz="2200" spc="-1" strike="noStrike">
                <a:solidFill>
                  <a:srgbClr val="e1bee7"/>
                </a:solidFill>
                <a:latin typeface="Open Sans"/>
              </a:rPr>
              <a:t>по вине пьяного водителя или пешехода </a:t>
            </a:r>
            <a:endParaRPr b="0" lang="ru-RU" sz="2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" descr=""/>
          <p:cNvPicPr/>
          <p:nvPr/>
        </p:nvPicPr>
        <p:blipFill>
          <a:blip r:embed="rId2"/>
          <a:stretch/>
        </p:blipFill>
        <p:spPr>
          <a:xfrm>
            <a:off x="360000" y="180000"/>
            <a:ext cx="11361960" cy="2218680"/>
          </a:xfrm>
          <a:prstGeom prst="rect">
            <a:avLst/>
          </a:prstGeom>
          <a:ln w="0">
            <a:noFill/>
          </a:ln>
        </p:spPr>
      </p:pic>
      <p:sp>
        <p:nvSpPr>
          <p:cNvPr id="296" name=""/>
          <p:cNvSpPr/>
          <p:nvPr/>
        </p:nvSpPr>
        <p:spPr>
          <a:xfrm>
            <a:off x="11214360" y="6181560"/>
            <a:ext cx="8121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2427F0C9-06EA-492D-9C71-AF2747D0046D}" type="slidenum">
              <a:rPr b="0" lang="ru-RU" sz="1600" spc="-1" strike="noStrike">
                <a:solidFill>
                  <a:srgbClr val="e7dec9"/>
                </a:solidFill>
                <a:latin typeface="Arial"/>
                <a:ea typeface="DejaVu Sans"/>
              </a:rPr>
              <a:t>17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97" name="" descr=""/>
          <p:cNvPicPr/>
          <p:nvPr/>
        </p:nvPicPr>
        <p:blipFill>
          <a:blip r:embed="rId3"/>
          <a:stretch/>
        </p:blipFill>
        <p:spPr>
          <a:xfrm>
            <a:off x="0" y="1787040"/>
            <a:ext cx="3631680" cy="1676160"/>
          </a:xfrm>
          <a:prstGeom prst="rect">
            <a:avLst/>
          </a:prstGeom>
          <a:ln w="0">
            <a:noFill/>
          </a:ln>
        </p:spPr>
      </p:pic>
      <p:pic>
        <p:nvPicPr>
          <p:cNvPr id="298" name="" descr=""/>
          <p:cNvPicPr/>
          <p:nvPr/>
        </p:nvPicPr>
        <p:blipFill>
          <a:blip r:embed="rId4"/>
          <a:stretch/>
        </p:blipFill>
        <p:spPr>
          <a:xfrm>
            <a:off x="0" y="5076000"/>
            <a:ext cx="3419640" cy="1779840"/>
          </a:xfrm>
          <a:prstGeom prst="rect">
            <a:avLst/>
          </a:prstGeom>
          <a:ln w="0">
            <a:noFill/>
          </a:ln>
        </p:spPr>
      </p:pic>
      <p:pic>
        <p:nvPicPr>
          <p:cNvPr id="299" name="" descr=""/>
          <p:cNvPicPr/>
          <p:nvPr/>
        </p:nvPicPr>
        <p:blipFill>
          <a:blip r:embed="rId5"/>
          <a:stretch/>
        </p:blipFill>
        <p:spPr>
          <a:xfrm>
            <a:off x="1609560" y="3276000"/>
            <a:ext cx="2759040" cy="1799640"/>
          </a:xfrm>
          <a:prstGeom prst="rect">
            <a:avLst/>
          </a:prstGeom>
          <a:ln w="0">
            <a:noFill/>
          </a:ln>
        </p:spPr>
      </p:pic>
      <p:pic>
        <p:nvPicPr>
          <p:cNvPr id="300" name="" descr=""/>
          <p:cNvPicPr/>
          <p:nvPr/>
        </p:nvPicPr>
        <p:blipFill>
          <a:blip r:embed="rId6"/>
          <a:stretch/>
        </p:blipFill>
        <p:spPr>
          <a:xfrm>
            <a:off x="8100000" y="1725480"/>
            <a:ext cx="3996360" cy="4227480"/>
          </a:xfrm>
          <a:prstGeom prst="rect">
            <a:avLst/>
          </a:prstGeom>
          <a:ln w="0">
            <a:noFill/>
          </a:ln>
        </p:spPr>
      </p:pic>
      <p:pic>
        <p:nvPicPr>
          <p:cNvPr id="301" name="" descr=""/>
          <p:cNvPicPr/>
          <p:nvPr/>
        </p:nvPicPr>
        <p:blipFill>
          <a:blip r:embed="rId7"/>
          <a:stretch/>
        </p:blipFill>
        <p:spPr>
          <a:xfrm>
            <a:off x="8278560" y="5181840"/>
            <a:ext cx="3631680" cy="1675800"/>
          </a:xfrm>
          <a:prstGeom prst="rect">
            <a:avLst/>
          </a:prstGeom>
          <a:ln w="0">
            <a:noFill/>
          </a:ln>
        </p:spPr>
      </p:pic>
      <p:pic>
        <p:nvPicPr>
          <p:cNvPr id="302" name="" descr=""/>
          <p:cNvPicPr/>
          <p:nvPr/>
        </p:nvPicPr>
        <p:blipFill>
          <a:blip r:embed="rId8"/>
          <a:stretch/>
        </p:blipFill>
        <p:spPr>
          <a:xfrm>
            <a:off x="4176000" y="4771800"/>
            <a:ext cx="3521520" cy="1978200"/>
          </a:xfrm>
          <a:prstGeom prst="rect">
            <a:avLst/>
          </a:prstGeom>
          <a:ln w="0">
            <a:noFill/>
          </a:ln>
        </p:spPr>
      </p:pic>
      <p:pic>
        <p:nvPicPr>
          <p:cNvPr id="303" name="" descr=""/>
          <p:cNvPicPr/>
          <p:nvPr/>
        </p:nvPicPr>
        <p:blipFill>
          <a:blip r:embed="rId9"/>
          <a:stretch/>
        </p:blipFill>
        <p:spPr>
          <a:xfrm>
            <a:off x="4104000" y="2304000"/>
            <a:ext cx="3639600" cy="237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" descr=""/>
          <p:cNvPicPr/>
          <p:nvPr/>
        </p:nvPicPr>
        <p:blipFill>
          <a:blip r:embed="rId2"/>
          <a:stretch/>
        </p:blipFill>
        <p:spPr>
          <a:xfrm>
            <a:off x="5252760" y="206640"/>
            <a:ext cx="6939000" cy="2133000"/>
          </a:xfrm>
          <a:prstGeom prst="rect">
            <a:avLst/>
          </a:prstGeom>
          <a:ln w="0">
            <a:noFill/>
          </a:ln>
        </p:spPr>
      </p:pic>
      <p:sp>
        <p:nvSpPr>
          <p:cNvPr id="305" name=""/>
          <p:cNvSpPr/>
          <p:nvPr/>
        </p:nvSpPr>
        <p:spPr>
          <a:xfrm>
            <a:off x="0" y="2520000"/>
            <a:ext cx="10259640" cy="39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i="1" lang="ru-RU" sz="2800" spc="-1" strike="noStrike">
                <a:solidFill>
                  <a:srgbClr val="ff0000"/>
                </a:solidFill>
                <a:latin typeface="Constantia"/>
                <a:ea typeface="DejaVu Sans"/>
              </a:rPr>
              <a:t>                      </a:t>
            </a:r>
            <a:r>
              <a:rPr b="1" i="1" lang="ru-RU" sz="2800" spc="-1" strike="noStrike">
                <a:solidFill>
                  <a:srgbClr val="ff0000"/>
                </a:solidFill>
                <a:latin typeface="Constantia"/>
                <a:ea typeface="DejaVu Sans"/>
              </a:rPr>
              <a:t>у систематически пьющих :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26820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Уровень смертности в 2 раза выше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6820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Рак  встречается в 3 раза чаще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6820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Простудные заболевания почти в 2 раза чаще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6820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Заболевания желудочно-кишечного тракта почти  в 5 раз чаще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6820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Заболевания сердца и сосудов пости в 4 раза чаще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6820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Заболевания нервной системы и психические расстройства в 2,5 раза чаще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68200" indent="-268200">
              <a:lnSpc>
                <a:spcPct val="80000"/>
              </a:lnSpc>
              <a:spcBef>
                <a:spcPts val="612"/>
              </a:spcBef>
              <a:spcAft>
                <a:spcPts val="11"/>
              </a:spcAft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Гипертоническая болезнь в 2,5 раза чаще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68200" indent="-268200">
              <a:lnSpc>
                <a:spcPct val="80000"/>
              </a:lnSpc>
              <a:spcBef>
                <a:spcPts val="612"/>
              </a:spcBef>
              <a:spcAft>
                <a:spcPts val="11"/>
              </a:spcAft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268200"/>
                <a:tab algn="l" pos="716040"/>
                <a:tab algn="l" pos="1165320"/>
                <a:tab algn="l" pos="1614600"/>
                <a:tab algn="l" pos="2063880"/>
                <a:tab algn="l" pos="2513160"/>
                <a:tab algn="l" pos="2962440"/>
                <a:tab algn="l" pos="3411360"/>
                <a:tab algn="l" pos="3860640"/>
                <a:tab algn="l" pos="4309920"/>
                <a:tab algn="l" pos="4759200"/>
                <a:tab algn="l" pos="5208480"/>
                <a:tab algn="l" pos="5657760"/>
                <a:tab algn="l" pos="6107040"/>
                <a:tab algn="l" pos="6556320"/>
                <a:tab algn="l" pos="7005600"/>
                <a:tab algn="l" pos="7454880"/>
                <a:tab algn="l" pos="7904160"/>
                <a:tab algn="l" pos="8353440"/>
                <a:tab algn="l" pos="8802720"/>
                <a:tab algn="l" pos="925200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Сифилис, гонорея в 3-8 раз чаще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7288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7288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tabLst>
                <a:tab algn="l" pos="0"/>
              </a:tabLst>
            </a:pPr>
            <a:r>
              <a:rPr b="0" lang="ru-RU" sz="2400" spc="-1" strike="noStrike">
                <a:solidFill>
                  <a:srgbClr val="e91e63"/>
                </a:solidFill>
                <a:latin typeface="Constantia"/>
                <a:ea typeface="DejaVu Sans"/>
              </a:rPr>
              <a:t>  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7144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tabLst>
                <a:tab algn="l" pos="0"/>
              </a:tabLst>
            </a:pPr>
            <a:endParaRPr b="0" lang="ru-RU" sz="2200" spc="-1" strike="noStrike">
              <a:solidFill>
                <a:srgbClr val="000000"/>
              </a:solidFill>
              <a:latin typeface="Open Sans"/>
            </a:endParaRPr>
          </a:p>
          <a:p>
            <a:pPr marL="27144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tabLst>
                <a:tab algn="l" pos="0"/>
              </a:tabLst>
            </a:pPr>
            <a:endParaRPr b="0" lang="ru-RU" sz="2200" spc="-1" strike="noStrike">
              <a:solidFill>
                <a:srgbClr val="000000"/>
              </a:solidFill>
              <a:latin typeface="Open Sans"/>
            </a:endParaRPr>
          </a:p>
          <a:p>
            <a:pPr marL="271440" indent="-268200">
              <a:lnSpc>
                <a:spcPct val="90000"/>
              </a:lnSpc>
              <a:spcBef>
                <a:spcPts val="612"/>
              </a:spcBef>
              <a:spcAft>
                <a:spcPts val="11"/>
              </a:spcAft>
              <a:tabLst>
                <a:tab algn="l" pos="0"/>
              </a:tabLst>
            </a:pPr>
            <a:endParaRPr b="0" lang="ru-RU" sz="2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6" name=""/>
          <p:cNvSpPr/>
          <p:nvPr/>
        </p:nvSpPr>
        <p:spPr>
          <a:xfrm>
            <a:off x="11214360" y="6181560"/>
            <a:ext cx="8121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fld id="{338C5E4F-8904-4B1E-8714-B208BAB31976}" type="slidenum">
              <a:rPr b="0" lang="ru-RU" sz="1600" spc="-1" strike="noStrike">
                <a:solidFill>
                  <a:srgbClr val="e7dec9"/>
                </a:solidFill>
                <a:latin typeface="Arial"/>
                <a:ea typeface="DejaVu Sans"/>
              </a:rPr>
              <a:t>17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3"/>
          <a:stretch/>
        </p:blipFill>
        <p:spPr>
          <a:xfrm>
            <a:off x="313920" y="360000"/>
            <a:ext cx="5229720" cy="21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Влияние наркотиков на кашель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-81720" y="2232000"/>
            <a:ext cx="8781840" cy="49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Кашель –защитная реакция организма.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Наркотики угнетают рецепторы, снижая возбудимость дыхательного центра.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Человек , начавший принимать наркотики отключает защитный механизм кашля.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В лёгких наркомана накапливается мокрота, слизь, микробы, гной, грязь, компоненты дыма, пыль из воздуха.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Наркоман пожизненно </a:t>
            </a:r>
            <a:r>
              <a:rPr b="1" lang="ru-RU" sz="2000" spc="-1" strike="noStrike">
                <a:solidFill>
                  <a:srgbClr val="834a0f"/>
                </a:solidFill>
                <a:latin typeface="Century Gothic"/>
                <a:ea typeface="DejaVu Sans"/>
              </a:rPr>
              <a:t>превращает свои лёгкие в переполненную пепельницу, в урну с грязными плевками.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834a0f"/>
                </a:solidFill>
                <a:latin typeface="Century Gothic"/>
                <a:ea typeface="DejaVu Sans"/>
              </a:rPr>
              <a:t>Наркоманы, которые курят наркотики, часто болеют бронхитами и хронической обструктивной болезнью лёгких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10" name="Рисунок 286" descr=""/>
          <p:cNvPicPr/>
          <p:nvPr/>
        </p:nvPicPr>
        <p:blipFill>
          <a:blip r:embed="rId1"/>
          <a:stretch/>
        </p:blipFill>
        <p:spPr>
          <a:xfrm>
            <a:off x="8496000" y="2232000"/>
            <a:ext cx="3621960" cy="2277000"/>
          </a:xfrm>
          <a:prstGeom prst="rect">
            <a:avLst/>
          </a:prstGeom>
          <a:ln w="0">
            <a:noFill/>
          </a:ln>
        </p:spPr>
      </p:pic>
      <p:pic>
        <p:nvPicPr>
          <p:cNvPr id="311" name="Рисунок 287" descr=""/>
          <p:cNvPicPr/>
          <p:nvPr/>
        </p:nvPicPr>
        <p:blipFill>
          <a:blip r:embed="rId2"/>
          <a:stretch/>
        </p:blipFill>
        <p:spPr>
          <a:xfrm>
            <a:off x="8460000" y="4626000"/>
            <a:ext cx="3741840" cy="2103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1" descr=""/>
          <p:cNvPicPr/>
          <p:nvPr/>
        </p:nvPicPr>
        <p:blipFill>
          <a:blip r:embed="rId1"/>
          <a:stretch/>
        </p:blipFill>
        <p:spPr>
          <a:xfrm>
            <a:off x="1193760" y="-55440"/>
            <a:ext cx="11190960" cy="1230120"/>
          </a:xfrm>
          <a:prstGeom prst="rect">
            <a:avLst/>
          </a:prstGeom>
          <a:ln w="9360"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1F36547D-6CD8-4506-899C-924AD8ECED63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17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14" name="Picture 3" descr=""/>
          <p:cNvPicPr/>
          <p:nvPr/>
        </p:nvPicPr>
        <p:blipFill>
          <a:blip r:embed="rId2"/>
          <a:stretch/>
        </p:blipFill>
        <p:spPr>
          <a:xfrm>
            <a:off x="2679840" y="2205000"/>
            <a:ext cx="9559080" cy="4535280"/>
          </a:xfrm>
          <a:prstGeom prst="rect">
            <a:avLst/>
          </a:prstGeom>
          <a:ln w="9360">
            <a:noFill/>
          </a:ln>
        </p:spPr>
      </p:pic>
      <p:pic>
        <p:nvPicPr>
          <p:cNvPr id="315" name="Picture 4" descr=""/>
          <p:cNvPicPr/>
          <p:nvPr/>
        </p:nvPicPr>
        <p:blipFill>
          <a:blip r:embed="rId3"/>
          <a:stretch/>
        </p:blipFill>
        <p:spPr>
          <a:xfrm>
            <a:off x="0" y="500040"/>
            <a:ext cx="4093920" cy="2374560"/>
          </a:xfrm>
          <a:prstGeom prst="rect">
            <a:avLst/>
          </a:prstGeom>
          <a:ln w="9360">
            <a:noFill/>
          </a:ln>
        </p:spPr>
      </p:pic>
      <p:pic>
        <p:nvPicPr>
          <p:cNvPr id="316" name="Picture 5" descr=""/>
          <p:cNvPicPr/>
          <p:nvPr/>
        </p:nvPicPr>
        <p:blipFill>
          <a:blip r:embed="rId4"/>
          <a:stretch/>
        </p:blipFill>
        <p:spPr>
          <a:xfrm>
            <a:off x="0" y="3143160"/>
            <a:ext cx="4047480" cy="2358720"/>
          </a:xfrm>
          <a:prstGeom prst="rect">
            <a:avLst/>
          </a:prstGeom>
          <a:ln w="9360">
            <a:noFill/>
          </a:ln>
        </p:spPr>
      </p:pic>
      <p:pic>
        <p:nvPicPr>
          <p:cNvPr id="317" name="Picture 6" descr=""/>
          <p:cNvPicPr/>
          <p:nvPr/>
        </p:nvPicPr>
        <p:blipFill>
          <a:blip r:embed="rId5"/>
          <a:stretch/>
        </p:blipFill>
        <p:spPr>
          <a:xfrm>
            <a:off x="4140000" y="1499760"/>
            <a:ext cx="3909960" cy="15602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" descr=""/>
          <p:cNvPicPr/>
          <p:nvPr/>
        </p:nvPicPr>
        <p:blipFill>
          <a:blip r:embed="rId1"/>
          <a:stretch/>
        </p:blipFill>
        <p:spPr>
          <a:xfrm>
            <a:off x="618120" y="-176040"/>
            <a:ext cx="10987920" cy="1228680"/>
          </a:xfrm>
          <a:prstGeom prst="rect">
            <a:avLst/>
          </a:prstGeom>
          <a:ln w="9360">
            <a:noFill/>
          </a:ln>
        </p:spPr>
      </p:pic>
      <p:sp>
        <p:nvSpPr>
          <p:cNvPr id="319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5BD19513-3C73-4025-B132-D235ED4CCBE8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17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20" name="Picture 3" descr=""/>
          <p:cNvPicPr/>
          <p:nvPr/>
        </p:nvPicPr>
        <p:blipFill>
          <a:blip r:embed="rId2"/>
          <a:stretch/>
        </p:blipFill>
        <p:spPr>
          <a:xfrm>
            <a:off x="1390680" y="987480"/>
            <a:ext cx="9349560" cy="56084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Рисунок 292" descr=""/>
          <p:cNvPicPr/>
          <p:nvPr/>
        </p:nvPicPr>
        <p:blipFill>
          <a:blip r:embed="rId1"/>
          <a:stretch/>
        </p:blipFill>
        <p:spPr>
          <a:xfrm>
            <a:off x="7864920" y="4248000"/>
            <a:ext cx="4300920" cy="2412000"/>
          </a:xfrm>
          <a:prstGeom prst="rect">
            <a:avLst/>
          </a:prstGeom>
          <a:ln w="0">
            <a:noFill/>
          </a:ln>
        </p:spPr>
      </p:pic>
      <p:pic>
        <p:nvPicPr>
          <p:cNvPr id="322" name="Рисунок 288" descr=""/>
          <p:cNvPicPr/>
          <p:nvPr/>
        </p:nvPicPr>
        <p:blipFill>
          <a:blip r:embed="rId2"/>
          <a:stretch/>
        </p:blipFill>
        <p:spPr>
          <a:xfrm>
            <a:off x="0" y="360000"/>
            <a:ext cx="2616840" cy="1740600"/>
          </a:xfrm>
          <a:prstGeom prst="rect">
            <a:avLst/>
          </a:prstGeom>
          <a:ln w="0"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2543760" y="864000"/>
            <a:ext cx="8758080" cy="11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3000"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Влияние наркотиков и алкоголя на сердечно-сосудистую систему.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-110520" y="2310840"/>
            <a:ext cx="8894520" cy="420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1000"/>
          </a:bodyPr>
          <a:p>
            <a:pPr marL="312120" indent="-309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Наркотики угнетают сосудодвигательный центр, поэтому снижают кровяное давление и замедляют пульс, что ведёт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к обмороку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другие наркотики возбуждают его и повышают артериальное давление до высоких, что может привести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к кровоизлиянию в головной мозг – к инсульту.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12120" indent="-309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Функции всех клеток слабеют от наркотиков, 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весь организм дряхлеет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как в глубокой старости.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12120" indent="-309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Поэтому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наркоманы быстро стареют и выглядят как маленькие старички и старушки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12120" indent="-309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Наркоманы не могут справляться с обычным объёмом работы,                                          так как быстро устают.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12120" indent="-309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Старческие изменения в юном возрасте не добавляют радости         жизни.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25" name="Рисунок 291" descr=""/>
          <p:cNvPicPr/>
          <p:nvPr/>
        </p:nvPicPr>
        <p:blipFill>
          <a:blip r:embed="rId3"/>
          <a:stretch/>
        </p:blipFill>
        <p:spPr>
          <a:xfrm>
            <a:off x="8717040" y="1829160"/>
            <a:ext cx="3448800" cy="227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609480" y="1523880"/>
            <a:ext cx="10971000" cy="4570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609480" y="-3240"/>
            <a:ext cx="10971000" cy="137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28" name="CustomShape 3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20E71B67-FC8B-4425-84EB-EF0B326EED81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26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29" name="Picture 4" descr=""/>
          <p:cNvPicPr/>
          <p:nvPr/>
        </p:nvPicPr>
        <p:blipFill>
          <a:blip r:embed="rId1"/>
          <a:stretch/>
        </p:blipFill>
        <p:spPr>
          <a:xfrm>
            <a:off x="1080000" y="459000"/>
            <a:ext cx="9360000" cy="5264280"/>
          </a:xfrm>
          <a:prstGeom prst="rect">
            <a:avLst/>
          </a:prstGeom>
          <a:ln w="9360">
            <a:noFill/>
          </a:ln>
        </p:spPr>
      </p:pic>
      <p:sp>
        <p:nvSpPr>
          <p:cNvPr id="330" name=""/>
          <p:cNvSpPr txBox="1"/>
          <p:nvPr/>
        </p:nvSpPr>
        <p:spPr>
          <a:xfrm>
            <a:off x="180000" y="5760000"/>
            <a:ext cx="11880000" cy="112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Сердце  злоупотребляющего алкоголем человека покрывается жиром, становится вялым, сердечная мышца  истончается, нарушается внутриклеточный обмен, человек умирает от сердечной недостаточности, от аритмии сердца или от инфаркта миокарда.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Влияние наркотиков и алкоголя  на систему пищеварения.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2" name="CustomShape 2"/>
          <p:cNvSpPr/>
          <p:nvPr/>
        </p:nvSpPr>
        <p:spPr>
          <a:xfrm rot="21588600">
            <a:off x="-108360" y="2105280"/>
            <a:ext cx="9172080" cy="462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000"/>
          </a:bodyPr>
          <a:p>
            <a:pPr marL="329040" indent="-32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Наркотики угнетают  регуляцию пищеварения.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29040" indent="-32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 наркоманов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уменьшаются вкусовые и  обонятельные ощущения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         Они не могут в полной мере получать удовольствие от пищи,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29040" indent="-32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Снижается аппетит, или искажается-повышается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29040" indent="-32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Уменьшается выработка ферментов, желчи, желудочного и                    кишечного соков. Пища не в полной мере переваривается                        и усваивается. Наркоман обрекает себя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на хроническое голодание.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29040" indent="-32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Большинство наркоманов имеют дефицит веса.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29040" indent="-32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Возникают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запоры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до 5-10 дней, так как идет спазм гладко-мышечных сфинктеров кишечника и каловые массы не могут перейти из одного отдела кишечника в другой.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29040" indent="-32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Портится кожа, появляются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на коже угри,  сыпь (стрептодермия) 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от       нарушенного пищеварения и снижения иммунитета 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33" name="Рисунок 295" descr=""/>
          <p:cNvPicPr/>
          <p:nvPr/>
        </p:nvPicPr>
        <p:blipFill>
          <a:blip r:embed="rId1"/>
          <a:stretch/>
        </p:blipFill>
        <p:spPr>
          <a:xfrm>
            <a:off x="8460000" y="1969920"/>
            <a:ext cx="3743640" cy="3211920"/>
          </a:xfrm>
          <a:prstGeom prst="rect">
            <a:avLst/>
          </a:prstGeom>
          <a:ln w="0">
            <a:noFill/>
          </a:ln>
        </p:spPr>
      </p:pic>
      <p:pic>
        <p:nvPicPr>
          <p:cNvPr id="334" name="Рисунок 296" descr=""/>
          <p:cNvPicPr/>
          <p:nvPr/>
        </p:nvPicPr>
        <p:blipFill>
          <a:blip r:embed="rId2"/>
          <a:stretch/>
        </p:blipFill>
        <p:spPr>
          <a:xfrm>
            <a:off x="9178920" y="5184000"/>
            <a:ext cx="3024720" cy="165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1" descr=""/>
          <p:cNvPicPr/>
          <p:nvPr/>
        </p:nvPicPr>
        <p:blipFill>
          <a:blip r:embed="rId1"/>
          <a:stretch/>
        </p:blipFill>
        <p:spPr>
          <a:xfrm>
            <a:off x="291960" y="146160"/>
            <a:ext cx="11296800" cy="1230120"/>
          </a:xfrm>
          <a:prstGeom prst="rect">
            <a:avLst/>
          </a:prstGeom>
          <a:ln w="9360">
            <a:noFill/>
          </a:ln>
        </p:spPr>
      </p:pic>
      <p:sp>
        <p:nvSpPr>
          <p:cNvPr id="336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58F9A79F-E378-4FEC-9E29-D689A0F4FEE2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28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37" name="Picture 3" descr=""/>
          <p:cNvPicPr/>
          <p:nvPr/>
        </p:nvPicPr>
        <p:blipFill>
          <a:blip r:embed="rId2"/>
          <a:stretch/>
        </p:blipFill>
        <p:spPr>
          <a:xfrm>
            <a:off x="0" y="3240000"/>
            <a:ext cx="6120000" cy="3600000"/>
          </a:xfrm>
          <a:prstGeom prst="rect">
            <a:avLst/>
          </a:prstGeom>
          <a:ln w="9360">
            <a:noFill/>
          </a:ln>
        </p:spPr>
      </p:pic>
      <p:pic>
        <p:nvPicPr>
          <p:cNvPr id="338" name="Picture 4" descr=""/>
          <p:cNvPicPr/>
          <p:nvPr/>
        </p:nvPicPr>
        <p:blipFill>
          <a:blip r:embed="rId3"/>
          <a:stretch/>
        </p:blipFill>
        <p:spPr>
          <a:xfrm>
            <a:off x="5940000" y="0"/>
            <a:ext cx="6226560" cy="3141360"/>
          </a:xfrm>
          <a:prstGeom prst="rect">
            <a:avLst/>
          </a:prstGeom>
          <a:ln w="9360">
            <a:noFill/>
          </a:ln>
        </p:spPr>
      </p:pic>
      <p:sp>
        <p:nvSpPr>
          <p:cNvPr id="339" name=""/>
          <p:cNvSpPr txBox="1"/>
          <p:nvPr/>
        </p:nvSpPr>
        <p:spPr>
          <a:xfrm>
            <a:off x="6120000" y="3141360"/>
            <a:ext cx="6072120" cy="369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100" spc="-1" strike="noStrike">
                <a:solidFill>
                  <a:srgbClr val="000000"/>
                </a:solidFill>
                <a:latin typeface="Open Sans"/>
              </a:rPr>
              <a:t>Печень у наркомана с гепатитом С </a:t>
            </a:r>
            <a:endParaRPr b="0" lang="ru-RU" sz="2100" spc="-1" strike="noStrike">
              <a:solidFill>
                <a:srgbClr val="000000"/>
              </a:solidFill>
              <a:latin typeface="Open Sans"/>
            </a:endParaRPr>
          </a:p>
          <a:p>
            <a:r>
              <a:rPr b="0" lang="ru-RU" sz="2100" spc="-1" strike="noStrike">
                <a:solidFill>
                  <a:srgbClr val="000000"/>
                </a:solidFill>
                <a:latin typeface="Open Sans"/>
              </a:rPr>
              <a:t>и печень у алкоголика перерождается, сначала клетки печени заполняются жиром — жировой гепатоз, затем клетки печени замещаются соединительной тканью, возникает цирроз печени, с которым люди долго не живут и трагически умирают от кровотечения из вен пищевода — захлебываются собственной кровью. </a:t>
            </a:r>
            <a:endParaRPr b="0" lang="ru-RU" sz="21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1166760" y="100008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Предмет запрета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72000" y="2143080"/>
            <a:ext cx="8822520" cy="34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Наркотик, а так же алкоголь и табак, нужно сделать </a:t>
            </a:r>
            <a:r>
              <a:rPr b="1" lang="ru-RU" sz="36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предметом добровольного отвержения</a:t>
            </a: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11" name="Рисунок 257" descr=""/>
          <p:cNvPicPr/>
          <p:nvPr/>
        </p:nvPicPr>
        <p:blipFill>
          <a:blip r:embed="rId2"/>
          <a:stretch/>
        </p:blipFill>
        <p:spPr>
          <a:xfrm>
            <a:off x="4774320" y="4140000"/>
            <a:ext cx="2425320" cy="1816200"/>
          </a:xfrm>
          <a:prstGeom prst="rect">
            <a:avLst/>
          </a:prstGeom>
          <a:ln w="0">
            <a:noFill/>
          </a:ln>
        </p:spPr>
      </p:pic>
      <p:pic>
        <p:nvPicPr>
          <p:cNvPr id="212" name="Рисунок 258" descr=""/>
          <p:cNvPicPr/>
          <p:nvPr/>
        </p:nvPicPr>
        <p:blipFill>
          <a:blip r:embed="rId3"/>
          <a:stretch/>
        </p:blipFill>
        <p:spPr>
          <a:xfrm>
            <a:off x="720000" y="4500000"/>
            <a:ext cx="3669840" cy="1833840"/>
          </a:xfrm>
          <a:prstGeom prst="rect">
            <a:avLst/>
          </a:prstGeom>
          <a:ln w="0">
            <a:noFill/>
          </a:ln>
        </p:spPr>
      </p:pic>
      <p:pic>
        <p:nvPicPr>
          <p:cNvPr id="213" name="" descr=""/>
          <p:cNvPicPr/>
          <p:nvPr/>
        </p:nvPicPr>
        <p:blipFill>
          <a:blip r:embed="rId4"/>
          <a:stretch/>
        </p:blipFill>
        <p:spPr>
          <a:xfrm>
            <a:off x="7679880" y="2700000"/>
            <a:ext cx="5279760" cy="39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609480" y="-3240"/>
            <a:ext cx="10971000" cy="137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D36A6C78-23F2-4518-A0B5-4D2F0E6C549C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28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42" name="Picture 3" descr=""/>
          <p:cNvPicPr/>
          <p:nvPr/>
        </p:nvPicPr>
        <p:blipFill>
          <a:blip r:embed="rId1"/>
          <a:stretch/>
        </p:blipFill>
        <p:spPr>
          <a:xfrm>
            <a:off x="1213200" y="81000"/>
            <a:ext cx="9226800" cy="5499000"/>
          </a:xfrm>
          <a:prstGeom prst="rect">
            <a:avLst/>
          </a:prstGeom>
          <a:ln w="9360">
            <a:noFill/>
          </a:ln>
        </p:spPr>
      </p:pic>
      <p:sp>
        <p:nvSpPr>
          <p:cNvPr id="343" name=""/>
          <p:cNvSpPr txBox="1"/>
          <p:nvPr/>
        </p:nvSpPr>
        <p:spPr>
          <a:xfrm>
            <a:off x="1260000" y="5598000"/>
            <a:ext cx="9999000" cy="12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Поджелудочная железа, вырабатывающая ферменты для переваривания пищи от злоупотребления алкоголем и курения начинает переваривать саму себя, образуются в ней спайки, камни, снижается выработка ферментов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1103760" y="864000"/>
            <a:ext cx="8758080" cy="118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5000"/>
          </a:bodyPr>
          <a:p>
            <a:pPr>
              <a:lnSpc>
                <a:spcPct val="100000"/>
              </a:lnSpc>
            </a:pPr>
            <a:r>
              <a:rPr b="0" i="1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Процессы гниения и разложения в кишечнике у наркомана постоянно продолжаются</a:t>
            </a:r>
            <a:endParaRPr b="0" i="1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52560" y="2115360"/>
            <a:ext cx="8767440" cy="45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8000"/>
          </a:bodyPr>
          <a:p>
            <a:pPr marL="591120" indent="-5868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 результате образуются токсины, которые всасываются в кровь, повреждают клетки и вызывают их старение                и гибель.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591120" indent="-5868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 наркоманов всегда </a:t>
            </a:r>
            <a:r>
              <a:rPr b="1" lang="ru-RU" sz="2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плохой цвет и запах кожи.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591120" indent="-5868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Наркоман </a:t>
            </a:r>
            <a:r>
              <a:rPr b="1" lang="ru-RU" sz="2800" spc="-1" strike="noStrike">
                <a:solidFill>
                  <a:srgbClr val="834a0f"/>
                </a:solidFill>
                <a:latin typeface="Century Gothic"/>
                <a:ea typeface="DejaVu Sans"/>
              </a:rPr>
              <a:t>превращает свой кишечник в загаженный унитаз</a:t>
            </a: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который носит в себе, пока наслаждается наркотиками.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591120" indent="-5868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Зачем им это нужно? Кто виноват, что наркоман не имеет элементарных знаний и способности мыслить.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46" name="Рисунок 299" descr=""/>
          <p:cNvPicPr/>
          <p:nvPr/>
        </p:nvPicPr>
        <p:blipFill>
          <a:blip r:embed="rId1"/>
          <a:stretch/>
        </p:blipFill>
        <p:spPr>
          <a:xfrm>
            <a:off x="8388000" y="2681280"/>
            <a:ext cx="3780000" cy="338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Угнетаются половые потребности и возможности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31320" y="2160000"/>
            <a:ext cx="9148680" cy="48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 девушек наркоманок быстро развиваются атрофические процессы в половых органах. По состоянию половой сферы эти </a:t>
            </a:r>
            <a:r>
              <a:rPr b="1" lang="ru-RU" sz="2400" spc="-1" strike="noStrike">
                <a:solidFill>
                  <a:srgbClr val="834a0f"/>
                </a:solidFill>
                <a:latin typeface="Century Gothic"/>
                <a:ea typeface="DejaVu Sans"/>
              </a:rPr>
              <a:t>девушки напоминают старушек.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 наркоманов обычно </a:t>
            </a:r>
            <a:r>
              <a:rPr b="1" lang="ru-RU" sz="2400" spc="-1" strike="noStrike">
                <a:solidFill>
                  <a:srgbClr val="834a0f"/>
                </a:solidFill>
                <a:latin typeface="Century Gothic"/>
                <a:ea typeface="DejaVu Sans"/>
              </a:rPr>
              <a:t>не бывает детей или рождаются дети с уродствами.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400" spc="-1" strike="noStrike">
                <a:solidFill>
                  <a:srgbClr val="834a0f"/>
                </a:solidFill>
                <a:latin typeface="Century Gothic"/>
                <a:ea typeface="DejaVu Sans"/>
              </a:rPr>
              <a:t>50% алкоголиков становятся импотентами.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 наркоманов нарушены все виды обмена веществ, понижена температура, снижен иммунитет. 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60% наркоманов заражены гепатитом В и С  30% - венерическими заболеваниями и ВИЧ</a:t>
            </a:r>
            <a:r>
              <a:rPr b="0" lang="ru-RU" sz="2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49" name="Рисунок 302" descr=""/>
          <p:cNvPicPr/>
          <p:nvPr/>
        </p:nvPicPr>
        <p:blipFill>
          <a:blip r:embed="rId1"/>
          <a:stretch/>
        </p:blipFill>
        <p:spPr>
          <a:xfrm>
            <a:off x="8739360" y="2160000"/>
            <a:ext cx="3448080" cy="1767240"/>
          </a:xfrm>
          <a:prstGeom prst="rect">
            <a:avLst/>
          </a:prstGeom>
          <a:ln w="0">
            <a:noFill/>
          </a:ln>
        </p:spPr>
      </p:pic>
      <p:pic>
        <p:nvPicPr>
          <p:cNvPr id="350" name="Рисунок 303" descr=""/>
          <p:cNvPicPr/>
          <p:nvPr/>
        </p:nvPicPr>
        <p:blipFill>
          <a:blip r:embed="rId2"/>
          <a:stretch/>
        </p:blipFill>
        <p:spPr>
          <a:xfrm>
            <a:off x="8596440" y="4357800"/>
            <a:ext cx="3498840" cy="233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1" descr=""/>
          <p:cNvPicPr/>
          <p:nvPr/>
        </p:nvPicPr>
        <p:blipFill>
          <a:blip r:embed="rId1"/>
          <a:stretch/>
        </p:blipFill>
        <p:spPr>
          <a:xfrm>
            <a:off x="452520" y="428760"/>
            <a:ext cx="11360520" cy="2217600"/>
          </a:xfrm>
          <a:prstGeom prst="rect">
            <a:avLst/>
          </a:prstGeom>
          <a:ln w="9360">
            <a:noFill/>
          </a:ln>
        </p:spPr>
      </p:pic>
      <p:sp>
        <p:nvSpPr>
          <p:cNvPr id="352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C9526974-F24D-4F00-B892-232311DF4224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31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53" name="Picture 3" descr=""/>
          <p:cNvPicPr/>
          <p:nvPr/>
        </p:nvPicPr>
        <p:blipFill>
          <a:blip r:embed="rId2"/>
          <a:stretch/>
        </p:blipFill>
        <p:spPr>
          <a:xfrm>
            <a:off x="0" y="2000160"/>
            <a:ext cx="3630240" cy="1674720"/>
          </a:xfrm>
          <a:prstGeom prst="rect">
            <a:avLst/>
          </a:prstGeom>
          <a:ln w="9360">
            <a:noFill/>
          </a:ln>
        </p:spPr>
      </p:pic>
      <p:pic>
        <p:nvPicPr>
          <p:cNvPr id="354" name="Picture 4" descr=""/>
          <p:cNvPicPr/>
          <p:nvPr/>
        </p:nvPicPr>
        <p:blipFill>
          <a:blip r:embed="rId3"/>
          <a:stretch/>
        </p:blipFill>
        <p:spPr>
          <a:xfrm>
            <a:off x="0" y="5143680"/>
            <a:ext cx="3554280" cy="1712880"/>
          </a:xfrm>
          <a:prstGeom prst="rect">
            <a:avLst/>
          </a:prstGeom>
          <a:ln w="9360">
            <a:noFill/>
          </a:ln>
        </p:spPr>
      </p:pic>
      <p:pic>
        <p:nvPicPr>
          <p:cNvPr id="355" name="Picture 5" descr=""/>
          <p:cNvPicPr/>
          <p:nvPr/>
        </p:nvPicPr>
        <p:blipFill>
          <a:blip r:embed="rId4"/>
          <a:stretch/>
        </p:blipFill>
        <p:spPr>
          <a:xfrm>
            <a:off x="3794760" y="4572000"/>
            <a:ext cx="3875400" cy="2176200"/>
          </a:xfrm>
          <a:prstGeom prst="rect">
            <a:avLst/>
          </a:prstGeom>
          <a:ln w="9360">
            <a:noFill/>
          </a:ln>
        </p:spPr>
      </p:pic>
      <p:pic>
        <p:nvPicPr>
          <p:cNvPr id="356" name="Picture 6" descr=""/>
          <p:cNvPicPr/>
          <p:nvPr/>
        </p:nvPicPr>
        <p:blipFill>
          <a:blip r:embed="rId5"/>
          <a:stretch/>
        </p:blipFill>
        <p:spPr>
          <a:xfrm>
            <a:off x="1260000" y="3403440"/>
            <a:ext cx="2880000" cy="1738440"/>
          </a:xfrm>
          <a:prstGeom prst="rect">
            <a:avLst/>
          </a:prstGeom>
          <a:ln w="9360">
            <a:noFill/>
          </a:ln>
        </p:spPr>
      </p:pic>
      <p:pic>
        <p:nvPicPr>
          <p:cNvPr id="357" name="Picture 7" descr=""/>
          <p:cNvPicPr/>
          <p:nvPr/>
        </p:nvPicPr>
        <p:blipFill>
          <a:blip r:embed="rId6"/>
          <a:stretch/>
        </p:blipFill>
        <p:spPr>
          <a:xfrm>
            <a:off x="7740720" y="1459080"/>
            <a:ext cx="4426200" cy="4682880"/>
          </a:xfrm>
          <a:prstGeom prst="rect">
            <a:avLst/>
          </a:prstGeom>
          <a:ln w="9360">
            <a:noFill/>
          </a:ln>
        </p:spPr>
      </p:pic>
      <p:pic>
        <p:nvPicPr>
          <p:cNvPr id="358" name="Picture 8" descr=""/>
          <p:cNvPicPr/>
          <p:nvPr/>
        </p:nvPicPr>
        <p:blipFill>
          <a:blip r:embed="rId7"/>
          <a:stretch/>
        </p:blipFill>
        <p:spPr>
          <a:xfrm>
            <a:off x="8167680" y="5181480"/>
            <a:ext cx="3630240" cy="1674720"/>
          </a:xfrm>
          <a:prstGeom prst="rect">
            <a:avLst/>
          </a:prstGeom>
          <a:ln w="9360">
            <a:noFill/>
          </a:ln>
        </p:spPr>
      </p:pic>
      <p:pic>
        <p:nvPicPr>
          <p:cNvPr id="359" name="Picture 9" descr=""/>
          <p:cNvPicPr/>
          <p:nvPr/>
        </p:nvPicPr>
        <p:blipFill>
          <a:blip r:embed="rId8"/>
          <a:stretch/>
        </p:blipFill>
        <p:spPr>
          <a:xfrm>
            <a:off x="3738600" y="2340000"/>
            <a:ext cx="4181400" cy="20444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1" descr=""/>
          <p:cNvPicPr/>
          <p:nvPr/>
        </p:nvPicPr>
        <p:blipFill>
          <a:blip r:embed="rId1"/>
          <a:stretch/>
        </p:blipFill>
        <p:spPr>
          <a:xfrm>
            <a:off x="7166880" y="2321640"/>
            <a:ext cx="3499200" cy="1748520"/>
          </a:xfrm>
          <a:prstGeom prst="rect">
            <a:avLst/>
          </a:prstGeom>
          <a:ln w="9360">
            <a:noFill/>
          </a:ln>
        </p:spPr>
      </p:pic>
      <p:pic>
        <p:nvPicPr>
          <p:cNvPr id="361" name="Picture 2" descr=""/>
          <p:cNvPicPr/>
          <p:nvPr/>
        </p:nvPicPr>
        <p:blipFill>
          <a:blip r:embed="rId2"/>
          <a:stretch/>
        </p:blipFill>
        <p:spPr>
          <a:xfrm>
            <a:off x="447120" y="2325960"/>
            <a:ext cx="2575440" cy="3744360"/>
          </a:xfrm>
          <a:prstGeom prst="rect">
            <a:avLst/>
          </a:prstGeom>
          <a:ln w="9360">
            <a:noFill/>
          </a:ln>
        </p:spPr>
      </p:pic>
      <p:sp>
        <p:nvSpPr>
          <p:cNvPr id="362" name="CustomShape 1"/>
          <p:cNvSpPr/>
          <p:nvPr/>
        </p:nvSpPr>
        <p:spPr>
          <a:xfrm>
            <a:off x="2166840" y="428760"/>
            <a:ext cx="8928000" cy="1860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ru-RU" sz="3200" spc="-1" strike="noStrike">
                <a:solidFill>
                  <a:srgbClr val="ff0000"/>
                </a:solidFill>
                <a:latin typeface="Arial"/>
                <a:ea typeface="WenQuanYi Zen Hei Sharp"/>
              </a:rPr>
              <a:t>ПОМНИТЕ: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У людей, употребляющих наркотики, алкоголь, табак рождаются дети с уродствами или ДЦП (детский паралич), или нежизнеспособные дети</a:t>
            </a:r>
            <a:r>
              <a:rPr b="1" lang="ru-RU" sz="24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63" name="Picture 6" descr=""/>
          <p:cNvPicPr/>
          <p:nvPr/>
        </p:nvPicPr>
        <p:blipFill>
          <a:blip r:embed="rId3"/>
          <a:stretch/>
        </p:blipFill>
        <p:spPr>
          <a:xfrm>
            <a:off x="7810560" y="4214880"/>
            <a:ext cx="3213000" cy="2212920"/>
          </a:xfrm>
          <a:prstGeom prst="rect">
            <a:avLst/>
          </a:prstGeom>
          <a:ln w="9360">
            <a:noFill/>
          </a:ln>
        </p:spPr>
      </p:pic>
      <p:pic>
        <p:nvPicPr>
          <p:cNvPr id="364" name="Picture 2" descr="C:\Users\Kab411\Desktop\дцп.jpg"/>
          <p:cNvPicPr/>
          <p:nvPr/>
        </p:nvPicPr>
        <p:blipFill>
          <a:blip r:embed="rId4"/>
          <a:stretch/>
        </p:blipFill>
        <p:spPr>
          <a:xfrm>
            <a:off x="3256560" y="3143160"/>
            <a:ext cx="3731400" cy="2616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16" presetSubtype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7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fill="hold" presetClass="entr" presetID="8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11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6000"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Итоговые выводы о влиянии наркотиков на организм человека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0" y="2297880"/>
            <a:ext cx="9545400" cy="42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Хроническая гипоксия и интоксикация собственными кишечными ядами – неизбежные спутницы наркотического кайфа – что стремительно сокращает жизнь наркомана.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Наркоманы живут в среднем 5-7 лет –меньше, чем больные раком и ВИЧ-инфекцией.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И как живут?: Легкие как переполненная урна, кишечник – как засорённый унитаз, половые органы как у стариков.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Есть от чего кайфовать и платить огромные деньги за наркотики?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Почему молодые люди ничего не хотят знать и не хотят думать?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67" name="Рисунок 306" descr=""/>
          <p:cNvPicPr/>
          <p:nvPr/>
        </p:nvPicPr>
        <p:blipFill>
          <a:blip r:embed="rId1"/>
          <a:stretch/>
        </p:blipFill>
        <p:spPr>
          <a:xfrm>
            <a:off x="8596440" y="4286160"/>
            <a:ext cx="3407760" cy="2498400"/>
          </a:xfrm>
          <a:prstGeom prst="rect">
            <a:avLst/>
          </a:prstGeom>
          <a:ln w="0">
            <a:noFill/>
          </a:ln>
        </p:spPr>
      </p:pic>
      <p:sp>
        <p:nvSpPr>
          <p:cNvPr id="368" name="CustomShape 3"/>
          <p:cNvSpPr/>
          <p:nvPr/>
        </p:nvSpPr>
        <p:spPr>
          <a:xfrm>
            <a:off x="0" y="2297880"/>
            <a:ext cx="9545400" cy="331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Хроническая гипоксия и интоксикация собственными кишечными ядами – неизбежные спутницы наркотического кайфа – что стремительно </a:t>
            </a:r>
            <a:r>
              <a:rPr b="0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сокращает жизнь наркомана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Наркоманы живут в среднем 5-7 лет –меньше, чем больные раком и ВИЧ-инфекцией.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И как живут?: Легкие как </a:t>
            </a:r>
            <a:r>
              <a:rPr b="0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переполненная урна, кишечник – как засорённый унитаз, половые органы как у стариков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Есть от чего кайфовать и платить огромные деньги за наркотики?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Почему молодые люди ничего не хотят знать и не хотят думать?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69" name="Рисунок 308" descr=""/>
          <p:cNvPicPr/>
          <p:nvPr/>
        </p:nvPicPr>
        <p:blipFill>
          <a:blip r:embed="rId2"/>
          <a:stretch/>
        </p:blipFill>
        <p:spPr>
          <a:xfrm>
            <a:off x="2486520" y="5328000"/>
            <a:ext cx="2767320" cy="153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6" descr=""/>
          <p:cNvPicPr/>
          <p:nvPr/>
        </p:nvPicPr>
        <p:blipFill>
          <a:blip r:embed="rId1"/>
          <a:stretch/>
        </p:blipFill>
        <p:spPr>
          <a:xfrm>
            <a:off x="7418880" y="-5760"/>
            <a:ext cx="4765320" cy="2525760"/>
          </a:xfrm>
          <a:prstGeom prst="rect">
            <a:avLst/>
          </a:prstGeom>
          <a:ln w="9360">
            <a:noFill/>
          </a:ln>
        </p:spPr>
      </p:pic>
      <p:sp>
        <p:nvSpPr>
          <p:cNvPr id="371" name="CustomShape 1"/>
          <p:cNvSpPr/>
          <p:nvPr/>
        </p:nvSpPr>
        <p:spPr>
          <a:xfrm>
            <a:off x="-1619280" y="500040"/>
            <a:ext cx="10970640" cy="12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Arial"/>
                <a:ea typeface="DejaVu Sans"/>
              </a:rPr>
              <a:t>Быстрое формирование зависимости</a:t>
            </a:r>
            <a:br>
              <a:rPr sz="1800"/>
            </a:br>
            <a:r>
              <a:rPr b="0" lang="ru-RU" sz="2800" spc="-1" strike="noStrike">
                <a:solidFill>
                  <a:srgbClr val="ffffff"/>
                </a:solidFill>
                <a:latin typeface="Arial"/>
                <a:ea typeface="DejaVu Sans"/>
              </a:rPr>
              <a:t> у подростков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95040" y="3286080"/>
            <a:ext cx="11952000" cy="235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16000" indent="-21528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Алкоголь можно пробовать только с 26 лет! </a:t>
            </a: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Так как подростковый возраст по данным ВОЗ длится до 26 лет!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Только </a:t>
            </a:r>
            <a:r>
              <a:rPr b="1" lang="ru-RU" sz="2800" spc="-1" strike="noStrike">
                <a:solidFill>
                  <a:srgbClr val="ff0000"/>
                </a:solidFill>
                <a:latin typeface="Arial"/>
                <a:ea typeface="DejaVu Sans"/>
              </a:rPr>
              <a:t>с 26 лет! </a:t>
            </a: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можно   редко употреблять  слабые алкогольные                  напитки в небольшом количестве. Если пить раньше, то алкоголь включится в обмен веществ подростка, и очень быстро разовьётся зависимость от алкоголя – алкоголизм!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ru-RU" sz="2800" spc="-1" strike="noStrike">
                <a:solidFill>
                  <a:srgbClr val="ff0000"/>
                </a:solidFill>
                <a:latin typeface="Arial"/>
                <a:ea typeface="DejaVu Sans"/>
              </a:rPr>
              <a:t>Если наследственность отягощена алкоголизмом родственников, то нельзя </a:t>
            </a:r>
            <a:r>
              <a:rPr b="1" lang="ru-RU" sz="2800" spc="-1" strike="noStrike">
                <a:solidFill>
                  <a:srgbClr val="ff0000"/>
                </a:solidFill>
                <a:latin typeface="Arial"/>
                <a:ea typeface="DejaVu Sans"/>
              </a:rPr>
              <a:t>пожизненно употреблять алкоголь!</a:t>
            </a: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  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Зависимость от наркотика и никотина у подростка часто формируется после первого употребления.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Никотин такой же тяжёлый наркотик как героин и кокаин!                                   Зависимость от сигарет лечится очень тяжело, так же как наркомания!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9000"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Влияние наркомании на психические функции и личность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4" name="CustomShape 2"/>
          <p:cNvSpPr/>
          <p:nvPr/>
        </p:nvSpPr>
        <p:spPr>
          <a:xfrm>
            <a:off x="0" y="2143080"/>
            <a:ext cx="9905400" cy="482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Эйфория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от наркотиков , алкоголя, табака используется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как приманка для ловли на крючок доверчивых людей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как червяк, одетый на крючок при ловле рыбы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 Под влиянием наркотика и алкоголя не хочется            думать и действовать, исчезает способность распознавать обман, отвечать за последствия,   выполнять свои обязанности и защищать свои интересы.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Ничего не хочется, червячок кажется вкусным и заглатывается всё  глубже.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Удовольствие получается не от удовлетворения человеческих потребностей, а искусственным способом –химическим возбуждением  нервных      механизмов, участвующих в получении приятных ощущений.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Результат – удовольствие отрывается от естественного процесса,                    получения этого удовольствия.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9081360" y="2880000"/>
            <a:ext cx="3156480" cy="209988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76" name="Рисунок 312" descr=""/>
          <p:cNvPicPr/>
          <p:nvPr/>
        </p:nvPicPr>
        <p:blipFill>
          <a:blip r:embed="rId2"/>
          <a:stretch/>
        </p:blipFill>
        <p:spPr>
          <a:xfrm>
            <a:off x="9032400" y="5024160"/>
            <a:ext cx="3157560" cy="177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1" descr=""/>
          <p:cNvPicPr/>
          <p:nvPr/>
        </p:nvPicPr>
        <p:blipFill>
          <a:blip r:embed="rId1"/>
          <a:stretch/>
        </p:blipFill>
        <p:spPr>
          <a:xfrm>
            <a:off x="3024720" y="620640"/>
            <a:ext cx="6718680" cy="3904920"/>
          </a:xfrm>
          <a:prstGeom prst="rect">
            <a:avLst/>
          </a:prstGeom>
          <a:ln w="9360">
            <a:noFill/>
          </a:ln>
        </p:spPr>
      </p:pic>
      <p:sp>
        <p:nvSpPr>
          <p:cNvPr id="378" name="CustomShape 1"/>
          <p:cNvSpPr/>
          <p:nvPr/>
        </p:nvSpPr>
        <p:spPr>
          <a:xfrm>
            <a:off x="719640" y="4653000"/>
            <a:ext cx="11136240" cy="1617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aa8a14"/>
                </a:solidFill>
                <a:latin typeface="Arial"/>
                <a:ea typeface="WenQuanYi Zen Hei Sharp"/>
              </a:rPr>
              <a:t>При употреблении наркотиков начинает разлагаться печень, нарушается работа почек и вслед за ними начинают разрушаться все органы в организме, делая употребляющего наркотики 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Arial"/>
                <a:ea typeface="WenQuanYi Zen Hei Sharp"/>
              </a:rPr>
              <a:t>инвалидом на всю жизнь.</a:t>
            </a:r>
            <a:r>
              <a:rPr b="0" lang="ru-RU" sz="2800" spc="-1" strike="noStrike">
                <a:solidFill>
                  <a:srgbClr val="ff0000"/>
                </a:solidFill>
                <a:latin typeface="Arial"/>
                <a:ea typeface="WenQuanYi Zen Hei Sharp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23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nodeType="afterEffect" fill="hold" presetClass="entr" presetID="3" presetSubtype="5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 additive="repl">
                                        <p:cTn id="27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1380960" y="357120"/>
            <a:ext cx="9792000" cy="179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2bf89"/>
                </a:solidFill>
                <a:latin typeface="Arial"/>
                <a:ea typeface="WenQuanYi Zen Hei Sharp"/>
              </a:rPr>
              <a:t>Наркоман - раб наркотика; ради него он пойдёт на любую низость и преступление, что рано или поздно приведёт его к смерти.  Даже одного приёма достаточно, чтобы стать "зависимым".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80" name="Picture 2" descr=""/>
          <p:cNvPicPr/>
          <p:nvPr/>
        </p:nvPicPr>
        <p:blipFill>
          <a:blip r:embed="rId1"/>
          <a:srcRect l="0" t="4845" r="0" b="4535"/>
          <a:stretch/>
        </p:blipFill>
        <p:spPr>
          <a:xfrm>
            <a:off x="1293120" y="2944800"/>
            <a:ext cx="3848400" cy="3436560"/>
          </a:xfrm>
          <a:prstGeom prst="rect">
            <a:avLst/>
          </a:prstGeom>
          <a:ln w="9360">
            <a:noFill/>
          </a:ln>
        </p:spPr>
      </p:pic>
      <p:pic>
        <p:nvPicPr>
          <p:cNvPr id="381" name="Picture 3" descr=""/>
          <p:cNvPicPr/>
          <p:nvPr/>
        </p:nvPicPr>
        <p:blipFill>
          <a:blip r:embed="rId2"/>
          <a:srcRect l="9216" t="0" r="11342" b="6147"/>
          <a:stretch/>
        </p:blipFill>
        <p:spPr>
          <a:xfrm>
            <a:off x="6667560" y="3002040"/>
            <a:ext cx="4570200" cy="33778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after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4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38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nodeType="afterEffect" fill="hold" presetClass="entr" presetID="6" presetSubtype="3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5" descr=""/>
          <p:cNvPicPr/>
          <p:nvPr/>
        </p:nvPicPr>
        <p:blipFill>
          <a:blip r:embed="rId1"/>
          <a:stretch/>
        </p:blipFill>
        <p:spPr>
          <a:xfrm>
            <a:off x="738000" y="5000760"/>
            <a:ext cx="2754000" cy="1855440"/>
          </a:xfrm>
          <a:prstGeom prst="rect">
            <a:avLst/>
          </a:prstGeom>
          <a:ln w="9360"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547560" y="500040"/>
            <a:ext cx="11642760" cy="12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0000"/>
                </a:solidFill>
                <a:latin typeface="Arial"/>
                <a:ea typeface="DejaVu Sans"/>
              </a:rPr>
              <a:t>Наркотические вещества – это вещества, вызывающие зависимость (привыкание):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95040" y="1928880"/>
            <a:ext cx="10970640" cy="397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Алкоголь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Никотин (в сигаретах и вэйпах)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Кофеин (в энергетиках в большом количестве,                               банка энергетика - 5 чашек кофе)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Бензин, клей, растворители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Юридически запрещенные наркотики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Они бывают легальные и нелегальные, для организма человека они являются ядами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17" name="Picture 1" descr=""/>
          <p:cNvPicPr/>
          <p:nvPr/>
        </p:nvPicPr>
        <p:blipFill>
          <a:blip r:embed="rId2"/>
          <a:stretch/>
        </p:blipFill>
        <p:spPr>
          <a:xfrm>
            <a:off x="7621560" y="4980240"/>
            <a:ext cx="4568760" cy="1875960"/>
          </a:xfrm>
          <a:prstGeom prst="rect">
            <a:avLst/>
          </a:prstGeom>
          <a:ln w="9360">
            <a:noFill/>
          </a:ln>
        </p:spPr>
      </p:pic>
      <p:pic>
        <p:nvPicPr>
          <p:cNvPr id="218" name="Picture 2" descr="C:\Users\Kab411\Desktop\картинки для кофеинизма\images (1).jpg"/>
          <p:cNvPicPr/>
          <p:nvPr/>
        </p:nvPicPr>
        <p:blipFill>
          <a:blip r:embed="rId3"/>
          <a:stretch/>
        </p:blipFill>
        <p:spPr>
          <a:xfrm>
            <a:off x="8810640" y="2214720"/>
            <a:ext cx="2893680" cy="22842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2" descr="C:\Users\Kab411\Desktop\последняя папка рабочие презентации\для перзентации\images (1).jpg"/>
          <p:cNvPicPr/>
          <p:nvPr/>
        </p:nvPicPr>
        <p:blipFill>
          <a:blip r:embed="rId4"/>
          <a:stretch/>
        </p:blipFill>
        <p:spPr>
          <a:xfrm>
            <a:off x="4238640" y="4786200"/>
            <a:ext cx="2714760" cy="20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609480" y="1600200"/>
            <a:ext cx="6060240" cy="4524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72880" indent="-268920">
              <a:lnSpc>
                <a:spcPct val="9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ffffff"/>
                </a:solidFill>
                <a:latin typeface="Constantia"/>
                <a:ea typeface="WenQuanYi Zen Hei Sharp"/>
              </a:rPr>
              <a:t>         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83" name="Picture 2" descr=""/>
          <p:cNvPicPr/>
          <p:nvPr/>
        </p:nvPicPr>
        <p:blipFill>
          <a:blip r:embed="rId1"/>
          <a:stretch/>
        </p:blipFill>
        <p:spPr>
          <a:xfrm>
            <a:off x="4656600" y="1341360"/>
            <a:ext cx="2398680" cy="1438200"/>
          </a:xfrm>
          <a:prstGeom prst="rect">
            <a:avLst/>
          </a:prstGeom>
          <a:ln w="9360">
            <a:noFill/>
          </a:ln>
        </p:spPr>
      </p:pic>
      <p:sp>
        <p:nvSpPr>
          <p:cNvPr id="384" name="TextShape 2"/>
          <p:cNvSpPr txBox="1"/>
          <p:nvPr/>
        </p:nvSpPr>
        <p:spPr>
          <a:xfrm>
            <a:off x="2639520" y="333360"/>
            <a:ext cx="7103880" cy="574560"/>
          </a:xfrm>
          <a:prstGeom prst="rect">
            <a:avLst/>
          </a:prstGeom>
        </p:spPr>
        <p:txBody>
          <a:bodyPr wrap="none" lIns="90000" rIns="90000" tIns="45000" bIns="45000" anchor="t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ln w="0">
                  <a:noFill/>
                </a:ln>
                <a:solidFill>
                  <a:srgbClr val="8dc765"/>
                </a:solidFill>
                <a:latin typeface="Arial"/>
                <a:ea typeface="DejaVu Sans"/>
              </a:rPr>
              <a:t>ПОСЛЕДСТВИЯ</a:t>
            </a:r>
            <a:endParaRPr b="0" lang="ru-RU" sz="2000" spc="-1" strike="noStrike">
              <a:ln w="0">
                <a:noFill/>
              </a:ln>
              <a:solidFill>
                <a:srgbClr val="8dc765"/>
              </a:solidFill>
              <a:latin typeface="Open Sans"/>
            </a:endParaRPr>
          </a:p>
        </p:txBody>
      </p:sp>
      <p:sp>
        <p:nvSpPr>
          <p:cNvPr id="385" name="CustomShape 3"/>
          <p:cNvSpPr/>
          <p:nvPr/>
        </p:nvSpPr>
        <p:spPr>
          <a:xfrm>
            <a:off x="719640" y="4869000"/>
            <a:ext cx="11038680" cy="137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aa8a14"/>
                </a:solidFill>
                <a:latin typeface="Times New Roman"/>
                <a:ea typeface="WenQuanYi Zen Hei Sharp"/>
              </a:rPr>
              <a:t>   </a:t>
            </a:r>
            <a:r>
              <a:rPr b="1" lang="ru-RU" sz="2800" spc="-1" strike="noStrike">
                <a:solidFill>
                  <a:srgbClr val="aa8a14"/>
                </a:solidFill>
                <a:latin typeface="Arial"/>
                <a:ea typeface="WenQuanYi Zen Hei Sharp"/>
              </a:rPr>
              <a:t>В первую очередь наркотики влияют на психику, употребление наркотиков приводит к духовной деградации и полному физическому истощению организма. 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6" name="CustomShape 4"/>
          <p:cNvSpPr/>
          <p:nvPr/>
        </p:nvSpPr>
        <p:spPr>
          <a:xfrm>
            <a:off x="6000840" y="2637000"/>
            <a:ext cx="5999040" cy="365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87" name="CustomShape 5"/>
          <p:cNvSpPr/>
          <p:nvPr/>
        </p:nvSpPr>
        <p:spPr>
          <a:xfrm>
            <a:off x="5327640" y="4653000"/>
            <a:ext cx="5662440" cy="398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aa8a14"/>
                </a:solidFill>
                <a:latin typeface="Times New Roman"/>
                <a:ea typeface="WenQuanYi Zen Hei Sharp"/>
              </a:rPr>
              <a:t>  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88" name="Picture 7" descr=""/>
          <p:cNvPicPr/>
          <p:nvPr/>
        </p:nvPicPr>
        <p:blipFill>
          <a:blip r:embed="rId2"/>
          <a:stretch/>
        </p:blipFill>
        <p:spPr>
          <a:xfrm>
            <a:off x="4752000" y="2997360"/>
            <a:ext cx="2398680" cy="1525320"/>
          </a:xfrm>
          <a:prstGeom prst="rect">
            <a:avLst/>
          </a:prstGeom>
          <a:ln w="9360">
            <a:noFill/>
          </a:ln>
        </p:spPr>
      </p:pic>
      <p:pic>
        <p:nvPicPr>
          <p:cNvPr id="389" name="Picture 8" descr=""/>
          <p:cNvPicPr/>
          <p:nvPr/>
        </p:nvPicPr>
        <p:blipFill>
          <a:blip r:embed="rId3"/>
          <a:stretch/>
        </p:blipFill>
        <p:spPr>
          <a:xfrm>
            <a:off x="1775880" y="1341360"/>
            <a:ext cx="2180520" cy="3238200"/>
          </a:xfrm>
          <a:prstGeom prst="rect">
            <a:avLst/>
          </a:prstGeom>
          <a:ln w="9360">
            <a:noFill/>
          </a:ln>
        </p:spPr>
      </p:pic>
      <p:pic>
        <p:nvPicPr>
          <p:cNvPr id="390" name="Picture 9" descr=""/>
          <p:cNvPicPr/>
          <p:nvPr/>
        </p:nvPicPr>
        <p:blipFill>
          <a:blip r:embed="rId4"/>
          <a:stretch/>
        </p:blipFill>
        <p:spPr>
          <a:xfrm>
            <a:off x="7854840" y="1341360"/>
            <a:ext cx="2893680" cy="32382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fill="hold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49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nodeType="afterEffect" fill="hold" presetClass="entr" presetID="8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53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nodeType="afterEffect" fill="hold" presetClass="entr" presetID="8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57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nodeType="afterEffect" fill="hold" presetClass="entr" presetID="2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61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3" presetSubtype="5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 additive="repl">
                                        <p:cTn id="64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nodeType="afterEffect" fill="hold" presetClass="entr" presetID="3" presetSubtype="5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 additive="repl">
                                        <p:cTn id="68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Наркотики-опаснейшие заменители удовольствий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2" name="CustomShape 2"/>
          <p:cNvSpPr/>
          <p:nvPr/>
        </p:nvSpPr>
        <p:spPr>
          <a:xfrm>
            <a:off x="72000" y="2448000"/>
            <a:ext cx="8822520" cy="34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9000"/>
          </a:bodyPr>
          <a:p>
            <a:pPr marL="510840" indent="-50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32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Вспомним эксперимент на крысах, которым внедряли электроды в центр удовольствий. Крысы нажимали на рычаг, который обеспечивал возбуждение этих центров, и доводили себя до изнеможения и смерти. 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marL="510840" indent="-50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32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Так же работают наркотики. 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marL="510840" indent="-5068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32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Человек не должен уподобляться этой модели с крысами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93" name="Рисунок 315" descr=""/>
          <p:cNvPicPr/>
          <p:nvPr/>
        </p:nvPicPr>
        <p:blipFill>
          <a:blip r:embed="rId1"/>
          <a:stretch/>
        </p:blipFill>
        <p:spPr>
          <a:xfrm>
            <a:off x="9017640" y="2304000"/>
            <a:ext cx="3076200" cy="3453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720000" y="504000"/>
            <a:ext cx="9192960" cy="11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48000"/>
          </a:bodyPr>
          <a:p>
            <a:pPr>
              <a:lnSpc>
                <a:spcPct val="100000"/>
              </a:lnSpc>
            </a:pPr>
            <a:r>
              <a:rPr b="0" lang="ru-RU" sz="49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Для психического здоровья важны сохранность психических функций и их гармоничное взаимодействие и интеграция</a:t>
            </a: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.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72000" y="2214360"/>
            <a:ext cx="9977400" cy="469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9000"/>
          </a:bodyPr>
          <a:p>
            <a:pPr marL="339120" indent="-336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Наркотики и алкоголь вызывают повышение настроения и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реальность воспринимается искаженно. 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Его арестовали, а он смеётся, есть угроза его жизни, а ему море по колено.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39120" indent="-336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Эмоции в опьянении  отделены от других психических функций-                     от восприятия, мышления, воли, интеллекта и сознания.                                                     Это  есть диссоциация -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разобщение психических функций.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39120" indent="-336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Например, диссоциация между мышлением и памятью.                              Человек помнит, что у него в опьянении ускорилось мышление                        и стало ясно и понятно, а что именно, понятно, не помнит.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39120" indent="-336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Для любых наркотиков, марихуаны в том числе, характерны                                     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психозы — нарушение восприятия и мышления - бред и галлюцинации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39120" indent="-336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Через несколько лет неизбежно наступает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слабоумие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этим страдают и наркоманы, и алкоголики, заметно снижаются психические и энергетические  возможности у курильщиков.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96" name="Рисунок 318" descr=""/>
          <p:cNvPicPr/>
          <p:nvPr/>
        </p:nvPicPr>
        <p:blipFill>
          <a:blip r:embed="rId1"/>
          <a:stretch/>
        </p:blipFill>
        <p:spPr>
          <a:xfrm rot="21576000">
            <a:off x="8174880" y="2797920"/>
            <a:ext cx="3387600" cy="254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3" descr=""/>
          <p:cNvPicPr/>
          <p:nvPr/>
        </p:nvPicPr>
        <p:blipFill>
          <a:blip r:embed="rId1"/>
          <a:stretch/>
        </p:blipFill>
        <p:spPr>
          <a:xfrm>
            <a:off x="8596440" y="1546200"/>
            <a:ext cx="3601440" cy="2023920"/>
          </a:xfrm>
          <a:prstGeom prst="rect">
            <a:avLst/>
          </a:prstGeom>
          <a:ln w="9360">
            <a:noFill/>
          </a:ln>
        </p:spPr>
      </p:pic>
      <p:sp>
        <p:nvSpPr>
          <p:cNvPr id="398" name="CustomShape 1"/>
          <p:cNvSpPr/>
          <p:nvPr/>
        </p:nvSpPr>
        <p:spPr>
          <a:xfrm>
            <a:off x="720000" y="504000"/>
            <a:ext cx="9192960" cy="11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8000"/>
          </a:bodyPr>
          <a:p>
            <a:pPr>
              <a:lnSpc>
                <a:spcPct val="100000"/>
              </a:lnSpc>
            </a:pPr>
            <a:r>
              <a:rPr b="0" lang="ru-RU" sz="4900" spc="-1" strike="noStrike">
                <a:solidFill>
                  <a:srgbClr val="ebebeb"/>
                </a:solidFill>
                <a:latin typeface="Century Gothic"/>
                <a:ea typeface="DejaVu Sans"/>
              </a:rPr>
              <a:t> </a:t>
            </a:r>
            <a:r>
              <a:rPr b="0" lang="ru-RU" sz="49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Наркотики и психика человека.</a:t>
            </a:r>
            <a:endParaRPr b="0" lang="ru-RU" sz="4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9" name="CustomShape 2"/>
          <p:cNvSpPr/>
          <p:nvPr/>
        </p:nvSpPr>
        <p:spPr>
          <a:xfrm>
            <a:off x="-119160" y="2160720"/>
            <a:ext cx="9977400" cy="469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 состоянии наркотического опьянения люди совершают </a:t>
            </a: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суициды – добровольный уход из жизни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Для современных наркотиков характерны психозы —бред и                                       угрожающие галлюцинации: кто-то преследует, надвигается потолок, нападают несуществующие люди.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Употребляя наркотики меняется личность человека, он становится                        агрессивным, неуправляемым, импульсивным.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00" name="Рисунок 321" descr=""/>
          <p:cNvPicPr/>
          <p:nvPr/>
        </p:nvPicPr>
        <p:blipFill>
          <a:blip r:embed="rId2"/>
          <a:stretch/>
        </p:blipFill>
        <p:spPr>
          <a:xfrm>
            <a:off x="8953560" y="3643200"/>
            <a:ext cx="2997360" cy="3141360"/>
          </a:xfrm>
          <a:prstGeom prst="rect">
            <a:avLst/>
          </a:prstGeom>
          <a:ln w="0">
            <a:noFill/>
          </a:ln>
        </p:spPr>
      </p:pic>
      <p:pic>
        <p:nvPicPr>
          <p:cNvPr id="401" name="Рисунок 322" descr=""/>
          <p:cNvPicPr/>
          <p:nvPr/>
        </p:nvPicPr>
        <p:blipFill>
          <a:blip r:embed="rId3"/>
          <a:stretch/>
        </p:blipFill>
        <p:spPr>
          <a:xfrm>
            <a:off x="47880" y="4484160"/>
            <a:ext cx="3837960" cy="2157840"/>
          </a:xfrm>
          <a:prstGeom prst="rect">
            <a:avLst/>
          </a:prstGeom>
          <a:ln w="0">
            <a:noFill/>
          </a:ln>
        </p:spPr>
      </p:pic>
      <p:pic>
        <p:nvPicPr>
          <p:cNvPr id="402" name="Рисунок 323" descr=""/>
          <p:cNvPicPr/>
          <p:nvPr/>
        </p:nvPicPr>
        <p:blipFill>
          <a:blip r:embed="rId4"/>
          <a:stretch/>
        </p:blipFill>
        <p:spPr>
          <a:xfrm>
            <a:off x="4335840" y="4484160"/>
            <a:ext cx="3842640" cy="215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1" descr=""/>
          <p:cNvPicPr/>
          <p:nvPr/>
        </p:nvPicPr>
        <p:blipFill>
          <a:blip r:embed="rId1"/>
          <a:stretch/>
        </p:blipFill>
        <p:spPr>
          <a:xfrm>
            <a:off x="8381880" y="2071800"/>
            <a:ext cx="3986640" cy="4356000"/>
          </a:xfrm>
          <a:prstGeom prst="rect">
            <a:avLst/>
          </a:prstGeom>
          <a:ln w="9360">
            <a:noFill/>
          </a:ln>
        </p:spPr>
      </p:pic>
      <p:pic>
        <p:nvPicPr>
          <p:cNvPr id="404" name="Picture 2" descr=""/>
          <p:cNvPicPr/>
          <p:nvPr/>
        </p:nvPicPr>
        <p:blipFill>
          <a:blip r:embed="rId2"/>
          <a:stretch/>
        </p:blipFill>
        <p:spPr>
          <a:xfrm>
            <a:off x="237960" y="214200"/>
            <a:ext cx="11296800" cy="1228680"/>
          </a:xfrm>
          <a:prstGeom prst="rect">
            <a:avLst/>
          </a:prstGeom>
          <a:ln w="9360">
            <a:noFill/>
          </a:ln>
        </p:spPr>
      </p:pic>
      <p:sp>
        <p:nvSpPr>
          <p:cNvPr id="405" name="CustomShape 1"/>
          <p:cNvSpPr/>
          <p:nvPr/>
        </p:nvSpPr>
        <p:spPr>
          <a:xfrm>
            <a:off x="-190440" y="1643040"/>
            <a:ext cx="9070920" cy="4803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72880" indent="-2689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ru-RU" sz="2600" spc="-1" strike="noStrike">
                <a:solidFill>
                  <a:srgbClr val="ffffff"/>
                </a:solidFill>
                <a:latin typeface="Constantia"/>
                <a:ea typeface="WenQuanYi Zen Hei Sharp"/>
              </a:rPr>
              <a:t> </a:t>
            </a:r>
            <a:endParaRPr b="0" lang="ru-RU" sz="26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568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i="1" lang="ru-RU" sz="23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Употребление курительных смесей — частая </a:t>
            </a:r>
            <a:r>
              <a:rPr b="1" i="1" lang="ru-RU" sz="23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причина подростковых суицидов</a:t>
            </a:r>
            <a:r>
              <a:rPr b="0" i="1" lang="ru-RU" sz="2300" spc="-1" strike="noStrike">
                <a:solidFill>
                  <a:srgbClr val="ffffff"/>
                </a:solidFill>
                <a:latin typeface="Constantia"/>
                <a:ea typeface="WenQuanYi Zen Hei Sharp"/>
              </a:rPr>
              <a:t>. </a:t>
            </a:r>
            <a:r>
              <a:rPr b="0" i="1" lang="ru-RU" sz="23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Как правило, выходят из окон. Это не значит, что подросток хотел свести счеты с жизнью, возможно, он просто хотел полетать.</a:t>
            </a:r>
            <a:endParaRPr b="0" lang="ru-RU" sz="23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568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1" i="1" lang="ru-RU" sz="23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Важно!</a:t>
            </a:r>
            <a:r>
              <a:rPr b="0" i="1" lang="ru-RU" sz="23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 В 99% случаев употреблять курительные смеси </a:t>
            </a:r>
            <a:r>
              <a:rPr b="1" i="1" lang="ru-RU" sz="23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начинают те, кто уже курит сигареты. </a:t>
            </a:r>
            <a:endParaRPr b="0" lang="ru-RU" sz="23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568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1" i="1" lang="ru-RU" sz="23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Важно! Алкоголь, и даже пиво, потенцирует действие наркотика</a:t>
            </a:r>
            <a:r>
              <a:rPr b="0" i="1" lang="ru-RU" sz="23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. </a:t>
            </a:r>
            <a:endParaRPr b="0" lang="ru-RU" sz="23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568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i="1" lang="ru-RU" sz="2300" spc="-1" strike="noStrike">
                <a:solidFill>
                  <a:srgbClr val="ff0000"/>
                </a:solidFill>
                <a:latin typeface="Constantia"/>
                <a:ea typeface="WenQuanYi Zen Hei Sharp"/>
              </a:rPr>
              <a:t>От наркотика человек становится неадекватным, нарушается координация движений, шатается, падает,  теряет ориентацию во времени и в пространстве, полностью забывает, что делал в наркотическом опьянении.</a:t>
            </a:r>
            <a:endParaRPr b="0" lang="ru-RU" sz="23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1" descr=""/>
          <p:cNvPicPr/>
          <p:nvPr/>
        </p:nvPicPr>
        <p:blipFill>
          <a:blip r:embed="rId1"/>
          <a:stretch/>
        </p:blipFill>
        <p:spPr>
          <a:xfrm>
            <a:off x="921240" y="244800"/>
            <a:ext cx="11498760" cy="2095200"/>
          </a:xfrm>
          <a:prstGeom prst="rect">
            <a:avLst/>
          </a:prstGeom>
          <a:ln w="9360">
            <a:noFill/>
          </a:ln>
        </p:spPr>
      </p:pic>
      <p:sp>
        <p:nvSpPr>
          <p:cNvPr id="407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FBC19AB4-D46B-4C38-AE75-61B83081C0A5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43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08" name="Picture 3" descr=""/>
          <p:cNvPicPr/>
          <p:nvPr/>
        </p:nvPicPr>
        <p:blipFill>
          <a:blip r:embed="rId2"/>
          <a:stretch/>
        </p:blipFill>
        <p:spPr>
          <a:xfrm>
            <a:off x="1563480" y="2628000"/>
            <a:ext cx="8600760" cy="37962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Рисунок 324" descr=""/>
          <p:cNvPicPr/>
          <p:nvPr/>
        </p:nvPicPr>
        <p:blipFill>
          <a:blip r:embed="rId1"/>
          <a:stretch/>
        </p:blipFill>
        <p:spPr>
          <a:xfrm>
            <a:off x="9176040" y="1677600"/>
            <a:ext cx="3016080" cy="2136960"/>
          </a:xfrm>
          <a:prstGeom prst="rect">
            <a:avLst/>
          </a:prstGeom>
          <a:ln w="0">
            <a:noFill/>
          </a:ln>
        </p:spPr>
      </p:pic>
      <p:sp>
        <p:nvSpPr>
          <p:cNvPr id="410" name="CustomShape 1"/>
          <p:cNvSpPr/>
          <p:nvPr/>
        </p:nvSpPr>
        <p:spPr>
          <a:xfrm>
            <a:off x="720000" y="504000"/>
            <a:ext cx="9192960" cy="11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2000"/>
          </a:bodyPr>
          <a:p>
            <a:pPr>
              <a:lnSpc>
                <a:spcPct val="100000"/>
              </a:lnSpc>
            </a:pPr>
            <a:r>
              <a:rPr b="0" lang="ru-RU" sz="49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Наркотики, алкоголь и психические нарушения.</a:t>
            </a:r>
            <a:endParaRPr b="0" lang="ru-RU" sz="4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189360" y="2160000"/>
            <a:ext cx="10620000" cy="374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 marL="318960" indent="-31644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 второй стадии зависимости от алкоголя и наркотиков человек начинает страдать </a:t>
            </a:r>
            <a:r>
              <a:rPr b="1" lang="ru-RU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тревогой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депрессиями (пониженным настроением, тоской, апатией, амотивационным синдромом — нежеланием ничего делать). Появляются психопатоподобные нарушения — агрессия, конфликтность.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318960" indent="-31644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Вся жизнь наркомана и алкоголика посвящена поиску наркотиков или алкоголя, утрачиваются другие интересы, теряются прежние ценности, постепенно от них отворачиваются нормальные друзья, родственники, близкие и любимые когда-то люди.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18960" indent="-31644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Наркотик, алкоголь  становятся целью и                                                         смыслом жизни наркомана и алкоголика.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12" name="Рисунок 327" descr=""/>
          <p:cNvPicPr/>
          <p:nvPr/>
        </p:nvPicPr>
        <p:blipFill>
          <a:blip r:embed="rId2"/>
          <a:stretch/>
        </p:blipFill>
        <p:spPr>
          <a:xfrm>
            <a:off x="7659000" y="4860000"/>
            <a:ext cx="4511520" cy="197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720000" y="504000"/>
            <a:ext cx="9192960" cy="11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2000"/>
          </a:bodyPr>
          <a:p>
            <a:pPr>
              <a:lnSpc>
                <a:spcPct val="100000"/>
              </a:lnSpc>
            </a:pPr>
            <a:r>
              <a:rPr b="0" lang="ru-RU" sz="49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Влияние наркотиков и алкоголя на семью.</a:t>
            </a:r>
            <a:endParaRPr b="0" lang="ru-RU" sz="4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4" name="CustomShape 2"/>
          <p:cNvSpPr/>
          <p:nvPr/>
        </p:nvSpPr>
        <p:spPr>
          <a:xfrm>
            <a:off x="0" y="2160000"/>
            <a:ext cx="11805840" cy="23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5000"/>
          </a:bodyPr>
          <a:p>
            <a:pPr marL="325800" indent="-3232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Люди, живущие рядом с алкоголиком или наркоманом, сами становятся больными, начинают заболевать </a:t>
            </a:r>
            <a:r>
              <a:rPr b="1" lang="ru-RU" sz="1800" spc="-1" strike="noStrike">
                <a:solidFill>
                  <a:srgbClr val="e91e63"/>
                </a:solidFill>
                <a:latin typeface="Century Gothic"/>
                <a:ea typeface="DejaVu Sans"/>
              </a:rPr>
              <a:t>тревожными и депрессивными расстройствами, а так же психосоматическими заболеваниями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они переживают за близкого человека, борются с его болезнью, но всё оказывается тщетным, наркотик оказывается сильнее и порабощает наркомана.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25800" indent="-3232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Не зря говорят, что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наркомания — это пожизненная ломка.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25800" indent="-32328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Дома начинают пропадать деньги, вещи, начинаются скандалы,                                                   </a:t>
            </a:r>
            <a:r>
              <a:rPr b="1" lang="ru-RU" sz="1800" spc="-1" strike="noStrike">
                <a:solidFill>
                  <a:srgbClr val="e91e63"/>
                </a:solidFill>
                <a:latin typeface="Century Gothic"/>
                <a:ea typeface="DejaVu Sans"/>
              </a:rPr>
              <a:t>50%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семей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 алкоголиков и наркоманов </a:t>
            </a: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распадаются.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15" name="Рисунок 330" descr=""/>
          <p:cNvPicPr/>
          <p:nvPr/>
        </p:nvPicPr>
        <p:blipFill>
          <a:blip r:embed="rId1"/>
          <a:stretch/>
        </p:blipFill>
        <p:spPr>
          <a:xfrm>
            <a:off x="5292000" y="4608000"/>
            <a:ext cx="3060000" cy="2085840"/>
          </a:xfrm>
          <a:prstGeom prst="rect">
            <a:avLst/>
          </a:prstGeom>
          <a:ln w="0">
            <a:noFill/>
          </a:ln>
        </p:spPr>
      </p:pic>
      <p:pic>
        <p:nvPicPr>
          <p:cNvPr id="416" name="Рисунок 331" descr=""/>
          <p:cNvPicPr/>
          <p:nvPr/>
        </p:nvPicPr>
        <p:blipFill>
          <a:blip r:embed="rId2"/>
          <a:stretch/>
        </p:blipFill>
        <p:spPr>
          <a:xfrm rot="3000">
            <a:off x="8388720" y="3279960"/>
            <a:ext cx="3791160" cy="2658240"/>
          </a:xfrm>
          <a:prstGeom prst="rect">
            <a:avLst/>
          </a:prstGeom>
          <a:ln w="0">
            <a:noFill/>
          </a:ln>
        </p:spPr>
      </p:pic>
      <p:pic>
        <p:nvPicPr>
          <p:cNvPr id="417" name="Рисунок 332" descr=""/>
          <p:cNvPicPr/>
          <p:nvPr/>
        </p:nvPicPr>
        <p:blipFill>
          <a:blip r:embed="rId3"/>
          <a:stretch/>
        </p:blipFill>
        <p:spPr>
          <a:xfrm>
            <a:off x="2805120" y="4632480"/>
            <a:ext cx="2666880" cy="1989360"/>
          </a:xfrm>
          <a:prstGeom prst="rect">
            <a:avLst/>
          </a:prstGeom>
          <a:ln w="0">
            <a:noFill/>
          </a:ln>
        </p:spPr>
      </p:pic>
      <p:pic>
        <p:nvPicPr>
          <p:cNvPr id="418" name="Рисунок 333" descr=""/>
          <p:cNvPicPr/>
          <p:nvPr/>
        </p:nvPicPr>
        <p:blipFill>
          <a:blip r:embed="rId4"/>
          <a:stretch/>
        </p:blipFill>
        <p:spPr>
          <a:xfrm>
            <a:off x="72000" y="4680000"/>
            <a:ext cx="3042000" cy="201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720000" y="504000"/>
            <a:ext cx="9192960" cy="11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2000"/>
          </a:bodyPr>
          <a:p>
            <a:pPr>
              <a:lnSpc>
                <a:spcPct val="100000"/>
              </a:lnSpc>
            </a:pPr>
            <a:r>
              <a:rPr b="0" lang="ru-RU" sz="49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Наркотики и социальные последствия .</a:t>
            </a:r>
            <a:endParaRPr b="0" lang="ru-RU" sz="4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-28440" y="2153520"/>
            <a:ext cx="12268440" cy="374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 наркоманов и алкоголиков рано или поздно начинаются проблемы с законом, за употребление наркотика возлагается штраф 4000 рублей или арест на 15 суток, а так же наблюдение и обследование у нарколога сроком до 1 года и более,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Хранение, изготовление и распространение наркотика  - это уголовное преступление, за которое предусмотрено наказание -лишение свободы сроком до 20 лет и наложением штрафа до 500 тысяч рублей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Более 70% убийств совершаются в состоянии  алкогольного опьянения. Наркоман идёт на воровство и даже на убийство ради того, чтобы достать деньги на наркотик.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21" name="Рисунок 336" descr=""/>
          <p:cNvPicPr/>
          <p:nvPr/>
        </p:nvPicPr>
        <p:blipFill>
          <a:blip r:embed="rId1"/>
          <a:stretch/>
        </p:blipFill>
        <p:spPr>
          <a:xfrm>
            <a:off x="8208000" y="4581000"/>
            <a:ext cx="3962880" cy="2238120"/>
          </a:xfrm>
          <a:prstGeom prst="rect">
            <a:avLst/>
          </a:prstGeom>
          <a:ln w="0">
            <a:noFill/>
          </a:ln>
        </p:spPr>
      </p:pic>
      <p:pic>
        <p:nvPicPr>
          <p:cNvPr id="422" name="Рисунок 337" descr=""/>
          <p:cNvPicPr/>
          <p:nvPr/>
        </p:nvPicPr>
        <p:blipFill>
          <a:blip r:embed="rId2"/>
          <a:stretch/>
        </p:blipFill>
        <p:spPr>
          <a:xfrm>
            <a:off x="119520" y="4680000"/>
            <a:ext cx="3838320" cy="2157840"/>
          </a:xfrm>
          <a:prstGeom prst="rect">
            <a:avLst/>
          </a:prstGeom>
          <a:ln w="0">
            <a:noFill/>
          </a:ln>
        </p:spPr>
      </p:pic>
      <p:pic>
        <p:nvPicPr>
          <p:cNvPr id="423" name="Рисунок 338" descr=""/>
          <p:cNvPicPr/>
          <p:nvPr/>
        </p:nvPicPr>
        <p:blipFill>
          <a:blip r:embed="rId3"/>
          <a:stretch/>
        </p:blipFill>
        <p:spPr>
          <a:xfrm>
            <a:off x="4283280" y="4662360"/>
            <a:ext cx="3346560" cy="2226240"/>
          </a:xfrm>
          <a:prstGeom prst="rect">
            <a:avLst/>
          </a:prstGeom>
          <a:ln w="0">
            <a:noFill/>
          </a:ln>
        </p:spPr>
      </p:pic>
      <p:pic>
        <p:nvPicPr>
          <p:cNvPr id="424" name="Рисунок 339" descr=""/>
          <p:cNvPicPr/>
          <p:nvPr/>
        </p:nvPicPr>
        <p:blipFill>
          <a:blip r:embed="rId4"/>
          <a:stretch/>
        </p:blipFill>
        <p:spPr>
          <a:xfrm>
            <a:off x="8239320" y="0"/>
            <a:ext cx="3596760" cy="215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383760" y="59004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Нормальные способы получения удовольствий.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-72000" y="2180160"/>
            <a:ext cx="12132000" cy="447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хорошо известны: </a:t>
            </a:r>
            <a:r>
              <a:rPr b="1" lang="ru-RU" sz="2000" spc="-1" strike="noStrike">
                <a:solidFill>
                  <a:srgbClr val="7030a0"/>
                </a:solidFill>
                <a:latin typeface="Century Gothic"/>
                <a:ea typeface="DejaVu Sans"/>
              </a:rPr>
              <a:t>Спорт, музыка, танцы, праздники, общение, любовь, секс, красивые поступки, вкусная еда, красивые вещи, цветы, духи, комфортная квартира и дача, автомобиль, интересная работа, успехи, слава, власть, возможности для удовлетворения потребностей.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Удовольствия, </a:t>
            </a:r>
            <a:r>
              <a:rPr b="1" lang="ru-RU" sz="2000" spc="-1" strike="noStrike">
                <a:solidFill>
                  <a:srgbClr val="7030a0"/>
                </a:solidFill>
                <a:latin typeface="Century Gothic"/>
                <a:ea typeface="DejaVu Sans"/>
              </a:rPr>
              <a:t>связанные с удовлетворением потребностей: в еде, комфорте, красоте, любви, безопасности, движении, знании, творчестве, развлечениях, труде, отдыхе, свободе и другие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i="1" lang="ru-RU" sz="2400" spc="-1" strike="noStrike">
                <a:solidFill>
                  <a:srgbClr val="00b050"/>
                </a:solidFill>
                <a:latin typeface="Century Gothic"/>
                <a:ea typeface="DejaVu Sans"/>
              </a:rPr>
              <a:t>Наркотики лишь создают                                                               препятствия  в                                                                          реальном  получении удовольствий.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27" name="Рисунок 342" descr=""/>
          <p:cNvPicPr/>
          <p:nvPr/>
        </p:nvPicPr>
        <p:blipFill>
          <a:blip r:embed="rId1"/>
          <a:stretch/>
        </p:blipFill>
        <p:spPr>
          <a:xfrm>
            <a:off x="6868080" y="4212000"/>
            <a:ext cx="5249880" cy="2463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C:\Users\Kab411\Desktop\картинки для кофеинизма\zv-870x380.jpg"/>
          <p:cNvPicPr/>
          <p:nvPr/>
        </p:nvPicPr>
        <p:blipFill>
          <a:blip r:embed="rId1"/>
          <a:stretch/>
        </p:blipFill>
        <p:spPr>
          <a:xfrm>
            <a:off x="6238800" y="3571920"/>
            <a:ext cx="6284880" cy="292716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666720" y="1143000"/>
            <a:ext cx="10971000" cy="2839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70000" indent="-26892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ffffff"/>
                </a:solidFill>
                <a:latin typeface="Constantia"/>
                <a:ea typeface="WenQuanYi Zen Hei Sharp"/>
              </a:rPr>
              <a:t>1. Никотиновая зависимость</a:t>
            </a:r>
            <a:endParaRPr b="0" lang="ru-RU" sz="26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892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ffffff"/>
                </a:solidFill>
                <a:latin typeface="Constantia"/>
                <a:ea typeface="WenQuanYi Zen Hei Sharp"/>
              </a:rPr>
              <a:t>2. Алкогольная зависимость</a:t>
            </a:r>
            <a:endParaRPr b="0" lang="ru-RU" sz="26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892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3. Наркотическая зависимость</a:t>
            </a:r>
            <a:endParaRPr b="0" lang="ru-RU" sz="26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892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4. Токсикомания – зависимость от веществ не включенных в официальный список наркотиков</a:t>
            </a:r>
            <a:endParaRPr b="0" lang="ru-RU" sz="2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0A03BFEF-006F-48F7-8C83-9F93A7AACF03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3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23" name="Picture 3" descr=""/>
          <p:cNvPicPr/>
          <p:nvPr/>
        </p:nvPicPr>
        <p:blipFill>
          <a:blip r:embed="rId2"/>
          <a:stretch/>
        </p:blipFill>
        <p:spPr>
          <a:xfrm>
            <a:off x="366120" y="146160"/>
            <a:ext cx="11223000" cy="1230120"/>
          </a:xfrm>
          <a:prstGeom prst="rect">
            <a:avLst/>
          </a:prstGeom>
          <a:ln w="9360">
            <a:noFill/>
          </a:ln>
        </p:spPr>
      </p:pic>
      <p:pic>
        <p:nvPicPr>
          <p:cNvPr id="224" name="Picture 4" descr=""/>
          <p:cNvPicPr/>
          <p:nvPr/>
        </p:nvPicPr>
        <p:blipFill>
          <a:blip r:embed="rId3"/>
          <a:stretch/>
        </p:blipFill>
        <p:spPr>
          <a:xfrm>
            <a:off x="309600" y="3571920"/>
            <a:ext cx="5922720" cy="2960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Рисунок 343" descr=""/>
          <p:cNvPicPr/>
          <p:nvPr/>
        </p:nvPicPr>
        <p:blipFill>
          <a:blip r:embed="rId1"/>
          <a:stretch/>
        </p:blipFill>
        <p:spPr>
          <a:xfrm>
            <a:off x="8697600" y="2509560"/>
            <a:ext cx="3504240" cy="3248280"/>
          </a:xfrm>
          <a:prstGeom prst="rect">
            <a:avLst/>
          </a:prstGeom>
          <a:ln w="0">
            <a:noFill/>
          </a:ln>
        </p:spPr>
      </p:pic>
      <p:sp>
        <p:nvSpPr>
          <p:cNvPr id="429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Биологическая и социальная сущность удовольствий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0" y="2604240"/>
            <a:ext cx="9689400" cy="42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000"/>
          </a:bodyPr>
          <a:p>
            <a:pPr marL="357120" indent="-354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Удовольствия эволюционно сформировались как «награда» за те формы поведения, которые полезны человеку и обществу, которые укрепляют здоровье.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57120" indent="-354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Удовольствие нужно заслужить - потрудиться, добиться полезных результатов, получить материальное и моральное вознаграждение.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57120" indent="-354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Искусственные , вредные для здоровья наркотические ощущения, можно  нужно заменить ощущениями более приятными, полезными и бесплатными.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57120" indent="-354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DejaVu Sans"/>
              </a:rPr>
              <a:t>Удовольствие – это продукт деятельности мозга , а не действия наркотика.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357120" indent="-35460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00b050"/>
                </a:solidFill>
                <a:latin typeface="Century Gothic"/>
                <a:ea typeface="DejaVu Sans"/>
              </a:rPr>
              <a:t>Очевидно, что наркотики, алкоголь и табак на самом деле являются антагонистами (противниками) удовольствий, потому что приводят не к улучшению, а к ухудшению здоровья, прекращению рода.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Рисунок 1" descr=""/>
          <p:cNvPicPr/>
          <p:nvPr/>
        </p:nvPicPr>
        <p:blipFill>
          <a:blip r:embed="rId1"/>
          <a:stretch/>
        </p:blipFill>
        <p:spPr>
          <a:xfrm>
            <a:off x="8818920" y="2972880"/>
            <a:ext cx="3373200" cy="2427120"/>
          </a:xfrm>
          <a:prstGeom prst="rect">
            <a:avLst/>
          </a:prstGeom>
          <a:ln w="0">
            <a:noFill/>
          </a:ln>
        </p:spPr>
      </p:pic>
      <p:sp>
        <p:nvSpPr>
          <p:cNvPr id="432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Потеря смысла жизни алкоголика и наркомана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33" name="CustomShape 2"/>
          <p:cNvSpPr/>
          <p:nvPr/>
        </p:nvSpPr>
        <p:spPr>
          <a:xfrm>
            <a:off x="-144000" y="2297880"/>
            <a:ext cx="9684000" cy="42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Личность алкоголика и </a:t>
            </a:r>
            <a:r>
              <a:rPr b="1" lang="ru-RU" sz="2000" spc="-1" strike="noStrike">
                <a:solidFill>
                  <a:srgbClr val="fe0013"/>
                </a:solidFill>
                <a:latin typeface="Century Gothic"/>
                <a:ea typeface="DejaVu Sans"/>
              </a:rPr>
              <a:t>наркомана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утрачивает </a:t>
            </a:r>
            <a:r>
              <a:rPr b="1" i="1" lang="ru-RU" sz="2000" spc="-1" strike="noStrike">
                <a:solidFill>
                  <a:srgbClr val="651fff"/>
                </a:solidFill>
                <a:latin typeface="Century Gothic"/>
                <a:ea typeface="DejaVu Sans"/>
              </a:rPr>
              <a:t>способность      к принятию адекватных решений и теряет устойчивость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она </a:t>
            </a:r>
            <a:r>
              <a:rPr b="1" i="1" lang="ru-RU" sz="2000" spc="-1" strike="noStrike">
                <a:solidFill>
                  <a:srgbClr val="ff0000"/>
                </a:solidFill>
                <a:latin typeface="DejaVu Sans Condensed"/>
                <a:ea typeface="DejaVu Sans"/>
              </a:rPr>
              <a:t>превращается в жидкую грязь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, из которой ничего не сформируешь, потому что она </a:t>
            </a:r>
            <a:r>
              <a:rPr b="1" i="1" lang="ru-RU" sz="2000" spc="-1" strike="noStrike">
                <a:solidFill>
                  <a:srgbClr val="f44336"/>
                </a:solidFill>
                <a:latin typeface="DejaVu Sans"/>
                <a:ea typeface="DejaVu Sans"/>
              </a:rPr>
              <a:t>расползается как жижа и направляется только вниз.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Цель жизни утрачивается, мечты и долгосрочные планы исчезают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 Наркотики, алкоголь вытесняют всё.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Наркоманы и алкоголики </a:t>
            </a:r>
            <a:r>
              <a:rPr b="1" lang="ru-RU" sz="2000" spc="-1" strike="noStrike">
                <a:solidFill>
                  <a:srgbClr val="f44336"/>
                </a:solidFill>
                <a:latin typeface="Century Gothic"/>
                <a:ea typeface="DejaVu Sans"/>
              </a:rPr>
              <a:t>носители и распространители             всех пороков.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У наркоманов практически нет моральных                ограничений. Любому дурному поступку они найдут оправдания.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Их эгоизм, лживость и изворотливость беспредельны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              Они превращаются </a:t>
            </a:r>
            <a:r>
              <a:rPr b="1" i="1" lang="ru-RU" sz="2000" spc="-1" strike="noStrike">
                <a:solidFill>
                  <a:srgbClr val="616161"/>
                </a:solidFill>
                <a:latin typeface="Century Gothic"/>
                <a:ea typeface="DejaVu Sans"/>
              </a:rPr>
              <a:t>в источник горя и зла 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для всех окружающих.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609480" y="1523880"/>
            <a:ext cx="10971000" cy="4570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609480" y="-3240"/>
            <a:ext cx="10971000" cy="137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36" name="CustomShape 3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0B2A6C30-FE86-4C2C-AC0B-B4D2F4445122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50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37" name="CustomShape 4"/>
          <p:cNvSpPr/>
          <p:nvPr/>
        </p:nvSpPr>
        <p:spPr>
          <a:xfrm>
            <a:off x="207360" y="-144360"/>
            <a:ext cx="404640" cy="303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38" name="CustomShape 5"/>
          <p:cNvSpPr/>
          <p:nvPr/>
        </p:nvSpPr>
        <p:spPr>
          <a:xfrm>
            <a:off x="207360" y="-144360"/>
            <a:ext cx="404640" cy="303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39" name="CustomShape 6"/>
          <p:cNvSpPr/>
          <p:nvPr/>
        </p:nvSpPr>
        <p:spPr>
          <a:xfrm>
            <a:off x="207360" y="-144360"/>
            <a:ext cx="404640" cy="303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40" name="CustomShape 7"/>
          <p:cNvSpPr/>
          <p:nvPr/>
        </p:nvSpPr>
        <p:spPr>
          <a:xfrm>
            <a:off x="207360" y="-3048120"/>
            <a:ext cx="11301120" cy="6360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41" name="CustomShape 8"/>
          <p:cNvSpPr/>
          <p:nvPr/>
        </p:nvSpPr>
        <p:spPr>
          <a:xfrm>
            <a:off x="609480" y="221040"/>
            <a:ext cx="10970640" cy="12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Arial"/>
                <a:ea typeface="DejaVu Sans"/>
              </a:rPr>
              <a:t>Как наркотик меняет внешний вид человека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2" name="CustomShape 9"/>
          <p:cNvSpPr/>
          <p:nvPr/>
        </p:nvSpPr>
        <p:spPr>
          <a:xfrm>
            <a:off x="609480" y="1604520"/>
            <a:ext cx="10970640" cy="397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pic>
        <p:nvPicPr>
          <p:cNvPr id="443" name="Picture 8" descr=""/>
          <p:cNvPicPr/>
          <p:nvPr/>
        </p:nvPicPr>
        <p:blipFill>
          <a:blip r:embed="rId1"/>
          <a:stretch/>
        </p:blipFill>
        <p:spPr>
          <a:xfrm>
            <a:off x="1238040" y="1500120"/>
            <a:ext cx="9570960" cy="51328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1" descr=""/>
          <p:cNvPicPr/>
          <p:nvPr/>
        </p:nvPicPr>
        <p:blipFill>
          <a:blip r:embed="rId1"/>
          <a:stretch/>
        </p:blipFill>
        <p:spPr>
          <a:xfrm>
            <a:off x="291960" y="146160"/>
            <a:ext cx="11296800" cy="1230120"/>
          </a:xfrm>
          <a:prstGeom prst="rect">
            <a:avLst/>
          </a:prstGeom>
          <a:ln w="9360">
            <a:noFill/>
          </a:ln>
        </p:spPr>
      </p:pic>
      <p:sp>
        <p:nvSpPr>
          <p:cNvPr id="445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78AEBCA6-C54C-4AB2-AA04-A7B0528634B9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50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46" name="Picture 3" descr=""/>
          <p:cNvPicPr/>
          <p:nvPr/>
        </p:nvPicPr>
        <p:blipFill>
          <a:blip r:embed="rId2"/>
          <a:stretch/>
        </p:blipFill>
        <p:spPr>
          <a:xfrm>
            <a:off x="1309680" y="1428840"/>
            <a:ext cx="9239040" cy="48322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609480" y="-3240"/>
            <a:ext cx="10971000" cy="137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6197760" y="1523880"/>
            <a:ext cx="5410440" cy="4570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49" name="CustomShape 3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12E52DA8-9E12-4E01-B352-63C9F4DE04A0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50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50" name="Picture 4" descr=""/>
          <p:cNvPicPr/>
          <p:nvPr/>
        </p:nvPicPr>
        <p:blipFill>
          <a:blip r:embed="rId1"/>
          <a:stretch/>
        </p:blipFill>
        <p:spPr>
          <a:xfrm>
            <a:off x="1309680" y="1590480"/>
            <a:ext cx="8999280" cy="50515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609480" y="-3240"/>
            <a:ext cx="10971000" cy="137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52" name="CustomShape 2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A6361D5D-7BBF-41B2-B3E2-570001DC8587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50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53" name="Picture 3" descr=""/>
          <p:cNvPicPr/>
          <p:nvPr/>
        </p:nvPicPr>
        <p:blipFill>
          <a:blip r:embed="rId1"/>
          <a:stretch/>
        </p:blipFill>
        <p:spPr>
          <a:xfrm>
            <a:off x="2976120" y="500040"/>
            <a:ext cx="5520600" cy="63561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1" descr=""/>
          <p:cNvPicPr/>
          <p:nvPr/>
        </p:nvPicPr>
        <p:blipFill>
          <a:blip r:embed="rId1"/>
          <a:stretch/>
        </p:blipFill>
        <p:spPr>
          <a:xfrm>
            <a:off x="340920" y="146160"/>
            <a:ext cx="11248200" cy="12301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0719444F-8638-4620-9E07-7C7A8E366407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50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56" name="Picture 3" descr=""/>
          <p:cNvPicPr/>
          <p:nvPr/>
        </p:nvPicPr>
        <p:blipFill>
          <a:blip r:embed="rId2"/>
          <a:stretch/>
        </p:blipFill>
        <p:spPr>
          <a:xfrm>
            <a:off x="2023920" y="2214720"/>
            <a:ext cx="8126280" cy="45702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609480" y="-3240"/>
            <a:ext cx="10971000" cy="137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58" name="CustomShape 2"/>
          <p:cNvSpPr/>
          <p:nvPr/>
        </p:nvSpPr>
        <p:spPr>
          <a:xfrm>
            <a:off x="609480" y="1523880"/>
            <a:ext cx="10971000" cy="4570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pic>
        <p:nvPicPr>
          <p:cNvPr id="459" name="Picture 3" descr=""/>
          <p:cNvPicPr/>
          <p:nvPr/>
        </p:nvPicPr>
        <p:blipFill>
          <a:blip r:embed="rId1"/>
          <a:stretch/>
        </p:blipFill>
        <p:spPr>
          <a:xfrm>
            <a:off x="2275560" y="115920"/>
            <a:ext cx="8331480" cy="65498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609480" y="-3240"/>
            <a:ext cx="10971000" cy="137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6A25A01C-6E67-41EE-8C11-AF7DD09D2818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50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62" name="Picture 3" descr=""/>
          <p:cNvPicPr/>
          <p:nvPr/>
        </p:nvPicPr>
        <p:blipFill>
          <a:blip r:embed="rId1"/>
          <a:stretch/>
        </p:blipFill>
        <p:spPr>
          <a:xfrm>
            <a:off x="334440" y="189000"/>
            <a:ext cx="11521440" cy="6478200"/>
          </a:xfrm>
          <a:prstGeom prst="rect">
            <a:avLst/>
          </a:prstGeom>
          <a:ln w="9360">
            <a:noFill/>
          </a:ln>
        </p:spPr>
      </p:pic>
      <p:sp>
        <p:nvSpPr>
          <p:cNvPr id="463" name="CustomShape 3"/>
          <p:cNvSpPr/>
          <p:nvPr/>
        </p:nvSpPr>
        <p:spPr>
          <a:xfrm>
            <a:off x="609480" y="1523880"/>
            <a:ext cx="10971000" cy="4570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Делай свой выбор!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5" name="CustomShape 2"/>
          <p:cNvSpPr/>
          <p:nvPr/>
        </p:nvSpPr>
        <p:spPr>
          <a:xfrm>
            <a:off x="360000" y="2340000"/>
            <a:ext cx="12060000" cy="14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05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i="1" lang="ru-RU" sz="4400" spc="-1" strike="noStrike">
                <a:solidFill>
                  <a:srgbClr val="f44336"/>
                </a:solidFill>
                <a:latin typeface="DejaVu Sans Condensed"/>
                <a:ea typeface="DejaVu Sans"/>
              </a:rPr>
              <a:t>Наркотики, алкоголь                                                    или полноценная  жизнь?</a:t>
            </a:r>
            <a:endParaRPr b="1" i="1" lang="ru-RU" sz="4400" spc="-1" strike="noStrike">
              <a:solidFill>
                <a:srgbClr val="f44336"/>
              </a:solidFill>
              <a:latin typeface="DejaVu Sans Condensed"/>
            </a:endParaRPr>
          </a:p>
        </p:txBody>
      </p:sp>
      <p:pic>
        <p:nvPicPr>
          <p:cNvPr id="466" name="Рисунок 351" descr=""/>
          <p:cNvPicPr/>
          <p:nvPr/>
        </p:nvPicPr>
        <p:blipFill>
          <a:blip r:embed="rId1"/>
          <a:stretch/>
        </p:blipFill>
        <p:spPr>
          <a:xfrm>
            <a:off x="3132000" y="3816000"/>
            <a:ext cx="5402520" cy="2700000"/>
          </a:xfrm>
          <a:prstGeom prst="rect">
            <a:avLst/>
          </a:prstGeom>
          <a:ln w="0">
            <a:noFill/>
          </a:ln>
        </p:spPr>
      </p:pic>
      <p:sp>
        <p:nvSpPr>
          <p:cNvPr id="467" name=""/>
          <p:cNvSpPr txBox="1"/>
          <p:nvPr/>
        </p:nvSpPr>
        <p:spPr>
          <a:xfrm>
            <a:off x="5032440" y="5153040"/>
            <a:ext cx="3608280" cy="85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6000" spc="-1" strike="noStrike">
                <a:solidFill>
                  <a:srgbClr val="fafafa"/>
                </a:solidFill>
                <a:latin typeface="Calibri"/>
              </a:rPr>
              <a:t>алкоголю</a:t>
            </a:r>
            <a:r>
              <a:rPr b="1" lang="ru-RU" sz="3200" spc="-1" strike="noStrike">
                <a:solidFill>
                  <a:srgbClr val="f44336"/>
                </a:solidFill>
                <a:latin typeface="Calibri"/>
              </a:rPr>
              <a:t> </a:t>
            </a:r>
            <a:r>
              <a:rPr b="1" lang="ru-RU" sz="4800" spc="-1" strike="noStrike">
                <a:solidFill>
                  <a:srgbClr val="f44336"/>
                </a:solidFill>
                <a:latin typeface="Calibri"/>
              </a:rPr>
              <a:t> </a:t>
            </a:r>
            <a:endParaRPr b="0" lang="ru-RU" sz="4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1154880" y="973800"/>
            <a:ext cx="8758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Мотивация для отказа от наркотиков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103320" y="2344680"/>
            <a:ext cx="8822520" cy="34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0000"/>
          </a:bodyPr>
          <a:p>
            <a:pPr marL="521640" indent="-517680" algn="just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Когда вы поймёте, что вам нужно </a:t>
            </a:r>
            <a:r>
              <a:rPr b="1" lang="ru-RU" sz="36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защищать свою жизнь,  честь и имущество,</a:t>
            </a: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вы сами найдёте для этого </a:t>
            </a:r>
            <a:r>
              <a:rPr b="1" lang="ru-RU" sz="3600" spc="-1" strike="noStrike">
                <a:solidFill>
                  <a:srgbClr val="00b050"/>
                </a:solidFill>
                <a:latin typeface="Century Gothic"/>
                <a:ea typeface="DejaVu Sans"/>
              </a:rPr>
              <a:t>способы, время и средства.</a:t>
            </a: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  <a:p>
            <a:pPr marL="521640" indent="-517680" algn="just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i="1" lang="ru-RU" sz="3600" spc="-1" strike="noStrike">
                <a:solidFill>
                  <a:srgbClr val="d81b60"/>
                </a:solidFill>
                <a:latin typeface="Century Gothic"/>
                <a:ea typeface="DejaVu Sans"/>
              </a:rPr>
              <a:t>При осознании опасности</a:t>
            </a: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 у людей появляется собственная мотивация к её устранению, </a:t>
            </a:r>
            <a:r>
              <a:rPr b="1" lang="ru-RU" sz="3600" spc="-1" strike="noStrike">
                <a:solidFill>
                  <a:srgbClr val="d81b60"/>
                </a:solidFill>
                <a:latin typeface="Century Gothic"/>
                <a:ea typeface="DejaVu Sans"/>
              </a:rPr>
              <a:t>появляются огромные волевые и интеллектуальные возможности</a:t>
            </a:r>
            <a:r>
              <a:rPr b="0" lang="ru-RU" sz="3600" spc="-1" strike="noStrike">
                <a:solidFill>
                  <a:srgbClr val="404040"/>
                </a:solidFill>
                <a:latin typeface="Century Gothic"/>
                <a:ea typeface="DejaVu Sans"/>
              </a:rPr>
              <a:t>.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5069520" y="3244320"/>
            <a:ext cx="204984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pic>
        <p:nvPicPr>
          <p:cNvPr id="228" name="Рисунок 262" descr=""/>
          <p:cNvPicPr/>
          <p:nvPr/>
        </p:nvPicPr>
        <p:blipFill>
          <a:blip r:embed="rId2"/>
          <a:stretch/>
        </p:blipFill>
        <p:spPr>
          <a:xfrm>
            <a:off x="9108000" y="2216520"/>
            <a:ext cx="2901960" cy="436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" descr=""/>
          <p:cNvPicPr/>
          <p:nvPr/>
        </p:nvPicPr>
        <p:blipFill>
          <a:blip r:embed="rId1"/>
          <a:stretch/>
        </p:blipFill>
        <p:spPr>
          <a:xfrm>
            <a:off x="8772120" y="1440000"/>
            <a:ext cx="3419640" cy="3419640"/>
          </a:xfrm>
          <a:prstGeom prst="rect">
            <a:avLst/>
          </a:prstGeom>
          <a:ln w="0"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576000" y="720000"/>
            <a:ext cx="1108512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Нормальные люди себе не враги</a:t>
            </a:r>
            <a:endParaRPr b="0" lang="ru-RU" sz="3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-67680" y="2379960"/>
            <a:ext cx="8822520" cy="34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42000"/>
          </a:bodyPr>
          <a:p>
            <a:pPr marL="553680" indent="-5493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4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Никто не хочет добровольно отправиться на тот свет!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  <a:p>
            <a:pPr marL="553680" indent="-5493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4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Никто не хочет добровольно лишить себя разума и остаться без мозгов!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  <a:p>
            <a:pPr marL="553680" indent="-549360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0" lang="ru-RU" sz="4400" spc="-1" strike="noStrike">
                <a:solidFill>
                  <a:srgbClr val="404040"/>
                </a:solidFill>
                <a:latin typeface="Century Gothic"/>
                <a:ea typeface="DejaVu Sans"/>
              </a:rPr>
              <a:t>Последствия употребления наркотиков и алкоголя, наркотические удовольствия неотделимы и неотвратимы от смерти.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  <a:p>
            <a:pPr marL="553680" indent="-54936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  <a:p>
            <a:pPr marL="553680" indent="-549360" algn="ctr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Можно умереть от первого употребления наркотика! Многие школьники отравляются алкоголем и попадают сначала в реанимацию, а потом на учёт в полицию  и к наркологу.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32" name="Рисунок 265" descr=""/>
          <p:cNvPicPr/>
          <p:nvPr/>
        </p:nvPicPr>
        <p:blipFill>
          <a:blip r:embed="rId2"/>
          <a:stretch/>
        </p:blipFill>
        <p:spPr>
          <a:xfrm>
            <a:off x="8925480" y="4411800"/>
            <a:ext cx="3266280" cy="244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icture 1"/>
          <p:cNvSpPr/>
          <p:nvPr/>
        </p:nvSpPr>
        <p:spPr>
          <a:xfrm>
            <a:off x="720000" y="1080000"/>
            <a:ext cx="10799640" cy="1259640"/>
          </a:xfrm>
          <a:prstGeom prst="rect">
            <a:avLst/>
          </a:prstGeom>
          <a:blipFill rotWithShape="0">
            <a:blip r:embed="rId1"/>
            <a:srcRect/>
            <a:stretch/>
          </a:blip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8e1"/>
                </a:solidFill>
                <a:latin typeface="Open San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b="0" lang="ru-RU" sz="1800" spc="-1" strike="noStrike">
                <a:solidFill>
                  <a:srgbClr val="fff8e1"/>
                </a:solidFill>
                <a:latin typeface="Open Sans"/>
              </a:rPr>
              <a:t>Приведёт к рвоте, потере сознания и даже смерти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4" name="CustomShape 1"/>
          <p:cNvSpPr/>
          <p:nvPr/>
        </p:nvSpPr>
        <p:spPr>
          <a:xfrm>
            <a:off x="11214000" y="6181560"/>
            <a:ext cx="811080" cy="455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DDB048F7-3642-4F0E-9EA1-20E3AB9CF26A}" type="slidenum">
              <a:rPr b="0" lang="ru-RU" sz="1600" spc="-1" strike="noStrike">
                <a:solidFill>
                  <a:srgbClr val="e7dec9"/>
                </a:solidFill>
                <a:latin typeface="Arial"/>
                <a:ea typeface="WenQuanYi Zen Hei Sharp"/>
              </a:rPr>
              <a:t>7</a:t>
            </a:fld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35" name="Picture 3" descr=""/>
          <p:cNvPicPr/>
          <p:nvPr/>
        </p:nvPicPr>
        <p:blipFill>
          <a:blip r:embed="rId2"/>
          <a:stretch/>
        </p:blipFill>
        <p:spPr>
          <a:xfrm>
            <a:off x="237960" y="2000160"/>
            <a:ext cx="3546360" cy="2070000"/>
          </a:xfrm>
          <a:prstGeom prst="rect">
            <a:avLst/>
          </a:prstGeom>
          <a:ln w="9360">
            <a:noFill/>
          </a:ln>
        </p:spPr>
      </p:pic>
      <p:pic>
        <p:nvPicPr>
          <p:cNvPr id="236" name="Picture 4" descr=""/>
          <p:cNvPicPr/>
          <p:nvPr/>
        </p:nvPicPr>
        <p:blipFill>
          <a:blip r:embed="rId3"/>
          <a:stretch/>
        </p:blipFill>
        <p:spPr>
          <a:xfrm>
            <a:off x="6633360" y="4500720"/>
            <a:ext cx="3998880" cy="2336760"/>
          </a:xfrm>
          <a:prstGeom prst="rect">
            <a:avLst/>
          </a:prstGeom>
          <a:ln w="9360">
            <a:noFill/>
          </a:ln>
        </p:spPr>
      </p:pic>
      <p:pic>
        <p:nvPicPr>
          <p:cNvPr id="237" name="Picture 5" descr=""/>
          <p:cNvPicPr/>
          <p:nvPr/>
        </p:nvPicPr>
        <p:blipFill>
          <a:blip r:embed="rId4"/>
          <a:stretch/>
        </p:blipFill>
        <p:spPr>
          <a:xfrm>
            <a:off x="237960" y="4143240"/>
            <a:ext cx="3649320" cy="2503440"/>
          </a:xfrm>
          <a:prstGeom prst="rect">
            <a:avLst/>
          </a:prstGeom>
          <a:ln w="9360">
            <a:noFill/>
          </a:ln>
        </p:spPr>
      </p:pic>
      <p:pic>
        <p:nvPicPr>
          <p:cNvPr id="238" name="Picture 7" descr=""/>
          <p:cNvPicPr/>
          <p:nvPr/>
        </p:nvPicPr>
        <p:blipFill>
          <a:blip r:embed="rId5"/>
          <a:stretch/>
        </p:blipFill>
        <p:spPr>
          <a:xfrm>
            <a:off x="6480000" y="2071800"/>
            <a:ext cx="4459320" cy="2355480"/>
          </a:xfrm>
          <a:prstGeom prst="rect">
            <a:avLst/>
          </a:prstGeom>
          <a:ln w="9360">
            <a:noFill/>
          </a:ln>
        </p:spPr>
      </p:pic>
      <p:sp>
        <p:nvSpPr>
          <p:cNvPr id="239" name=""/>
          <p:cNvSpPr/>
          <p:nvPr/>
        </p:nvSpPr>
        <p:spPr>
          <a:xfrm>
            <a:off x="3780000" y="2340000"/>
            <a:ext cx="2798640" cy="16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3949ab"/>
                </a:solidFill>
                <a:latin typeface="Open Sans"/>
              </a:rPr>
              <a:t>может привести к</a:t>
            </a:r>
            <a:endParaRPr b="0" lang="ru-RU" sz="21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3949ab"/>
                </a:solidFill>
                <a:latin typeface="Open Sans"/>
              </a:rPr>
              <a:t>рвоте, </a:t>
            </a:r>
            <a:endParaRPr b="0" lang="ru-RU" sz="21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3949ab"/>
                </a:solidFill>
                <a:latin typeface="Open Sans"/>
              </a:rPr>
              <a:t>потере сознания, и даже к смерти </a:t>
            </a:r>
            <a:endParaRPr b="0" lang="ru-RU" sz="21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" descr=""/>
          <p:cNvPicPr/>
          <p:nvPr/>
        </p:nvPicPr>
        <p:blipFill>
          <a:blip r:embed="rId1"/>
          <a:stretch/>
        </p:blipFill>
        <p:spPr>
          <a:xfrm>
            <a:off x="6789240" y="2770560"/>
            <a:ext cx="5378400" cy="3025080"/>
          </a:xfrm>
          <a:prstGeom prst="rect">
            <a:avLst/>
          </a:prstGeom>
          <a:ln w="9360">
            <a:noFill/>
          </a:ln>
        </p:spPr>
      </p:pic>
      <p:pic>
        <p:nvPicPr>
          <p:cNvPr id="241" name="Picture 2" descr=""/>
          <p:cNvPicPr/>
          <p:nvPr/>
        </p:nvPicPr>
        <p:blipFill>
          <a:blip r:embed="rId2"/>
          <a:stretch/>
        </p:blipFill>
        <p:spPr>
          <a:xfrm>
            <a:off x="237960" y="357120"/>
            <a:ext cx="11279880" cy="1230120"/>
          </a:xfrm>
          <a:prstGeom prst="rect">
            <a:avLst/>
          </a:prstGeom>
          <a:ln w="9360"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360000" y="2160000"/>
            <a:ext cx="6479640" cy="4310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70000" indent="-26892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ff1744"/>
                </a:solidFill>
                <a:latin typeface="Constantia"/>
                <a:ea typeface="WenQuanYi Zen Hei Sharp"/>
              </a:rPr>
              <a:t>В связи с тем, что дозу наркотика невозможно просчитать </a:t>
            </a:r>
            <a:r>
              <a:rPr b="0" lang="ru-RU" sz="2400" spc="-1" strike="noStrike">
                <a:solidFill>
                  <a:srgbClr val="ffffff"/>
                </a:solidFill>
                <a:latin typeface="Constantia"/>
                <a:ea typeface="WenQuanYi Zen Hei Sharp"/>
              </a:rPr>
              <a:t> </a:t>
            </a:r>
            <a:r>
              <a:rPr b="0" lang="ru-RU" sz="2400" spc="-1" strike="noStrike">
                <a:solidFill>
                  <a:srgbClr val="ff1744"/>
                </a:solidFill>
                <a:latin typeface="Constantia"/>
                <a:ea typeface="WenQuanYi Zen Hei Sharp"/>
              </a:rPr>
              <a:t>возможны передозировки: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892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рвота, судороги, подъем артериального давления, учащенное сердцебиение, галлюцинации, психоз,</a:t>
            </a:r>
            <a:r>
              <a:rPr b="1" lang="ru-RU" sz="24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 </a:t>
            </a:r>
            <a:r>
              <a:rPr b="0" lang="ru-RU" sz="24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головокружение, сильная бледность, отсутствие дыхания или одышка; 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marL="270000" indent="-268920">
              <a:lnSpc>
                <a:spcPct val="100000"/>
              </a:lnSpc>
              <a:spcBef>
                <a:spcPts val="601"/>
              </a:spcBef>
              <a:buClr>
                <a:srgbClr val="feb80a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реакции на внешние раздражители, коматозное состояние, возможен смертельный исход.</a:t>
            </a:r>
            <a:r>
              <a:rPr b="0" lang="ru-RU" sz="3200" spc="-1" strike="noStrike">
                <a:solidFill>
                  <a:srgbClr val="c00000"/>
                </a:solidFill>
                <a:latin typeface="Constantia"/>
                <a:ea typeface="WenQuanYi Zen Hei Sharp"/>
              </a:rPr>
              <a:t> 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marL="271440" indent="-26892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2508</TotalTime>
  <Application>LibreOffice/7.4.4.2$Linux_X86_64 LibreOffice_project/40$Build-2</Application>
  <AppVersion>15.0000</AppVersion>
  <Words>2422</Words>
  <Paragraphs>207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2021-05-10T17:07:29Z</dcterms:created>
  <dc:creator>Учетная запись Майкрософт</dc:creator>
  <dc:description/>
  <dc:language>ru-RU</dc:language>
  <cp:lastModifiedBy/>
  <dcterms:modified xsi:type="dcterms:W3CDTF">2025-03-03T14:18:23Z</dcterms:modified>
  <cp:revision>372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26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54</vt:i4>
  </property>
</Properties>
</file>